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443" r:id="rId2"/>
    <p:sldId id="444" r:id="rId3"/>
    <p:sldId id="452" r:id="rId4"/>
    <p:sldId id="445" r:id="rId5"/>
    <p:sldId id="474" r:id="rId6"/>
    <p:sldId id="475" r:id="rId7"/>
    <p:sldId id="476" r:id="rId8"/>
    <p:sldId id="446" r:id="rId9"/>
    <p:sldId id="447" r:id="rId10"/>
    <p:sldId id="449" r:id="rId11"/>
    <p:sldId id="450" r:id="rId12"/>
    <p:sldId id="469" r:id="rId13"/>
    <p:sldId id="463" r:id="rId14"/>
    <p:sldId id="464" r:id="rId15"/>
    <p:sldId id="465" r:id="rId16"/>
    <p:sldId id="471" r:id="rId17"/>
    <p:sldId id="472" r:id="rId18"/>
    <p:sldId id="470" r:id="rId19"/>
    <p:sldId id="466" r:id="rId20"/>
    <p:sldId id="448" r:id="rId21"/>
    <p:sldId id="467" r:id="rId22"/>
    <p:sldId id="453" r:id="rId23"/>
    <p:sldId id="454" r:id="rId24"/>
    <p:sldId id="455" r:id="rId25"/>
    <p:sldId id="457" r:id="rId26"/>
    <p:sldId id="458" r:id="rId27"/>
    <p:sldId id="459" r:id="rId28"/>
    <p:sldId id="460" r:id="rId29"/>
    <p:sldId id="473" r:id="rId30"/>
    <p:sldId id="45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959" autoAdjust="0"/>
  </p:normalViewPr>
  <p:slideViewPr>
    <p:cSldViewPr snapToGrid="0">
      <p:cViewPr varScale="1">
        <p:scale>
          <a:sx n="83" d="100"/>
          <a:sy n="83" d="100"/>
        </p:scale>
        <p:origin x="370" y="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A1EBD-24E8-49E3-BFB4-D40F8A1F01CF}"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57C85A3-DD08-4C7B-B1ED-F17B8C14B8D1}">
      <dgm:prSet/>
      <dgm:spPr/>
      <dgm:t>
        <a:bodyPr/>
        <a:lstStyle/>
        <a:p>
          <a:r>
            <a:rPr lang="en-US" b="1"/>
            <a:t>Personne</a:t>
          </a:r>
          <a:r>
            <a:rPr lang="en-US"/>
            <a:t>l (Salaries/Wages/Fringe)</a:t>
          </a:r>
        </a:p>
      </dgm:t>
    </dgm:pt>
    <dgm:pt modelId="{152E06AE-61DD-42AC-AD25-1DC4C0A137FE}" type="parTrans" cxnId="{75A82E42-38BC-459D-B031-214A20BD7849}">
      <dgm:prSet/>
      <dgm:spPr/>
      <dgm:t>
        <a:bodyPr/>
        <a:lstStyle/>
        <a:p>
          <a:endParaRPr lang="en-US"/>
        </a:p>
      </dgm:t>
    </dgm:pt>
    <dgm:pt modelId="{EE94D53E-C3E3-4570-AB1B-9A6EE5A23EB4}" type="sibTrans" cxnId="{75A82E42-38BC-459D-B031-214A20BD7849}">
      <dgm:prSet/>
      <dgm:spPr/>
      <dgm:t>
        <a:bodyPr/>
        <a:lstStyle/>
        <a:p>
          <a:endParaRPr lang="en-US"/>
        </a:p>
      </dgm:t>
    </dgm:pt>
    <dgm:pt modelId="{9FD64349-11E4-4768-8B42-B9F981D724FD}">
      <dgm:prSet/>
      <dgm:spPr/>
      <dgm:t>
        <a:bodyPr/>
        <a:lstStyle/>
        <a:p>
          <a:r>
            <a:rPr lang="en-US" b="1"/>
            <a:t>Equipment</a:t>
          </a:r>
          <a:endParaRPr lang="en-US"/>
        </a:p>
      </dgm:t>
    </dgm:pt>
    <dgm:pt modelId="{9898FEA2-CB65-4AF0-A861-E407A27F11F7}" type="parTrans" cxnId="{F51D99C9-AF81-4305-83BC-3FCD9FEB0A13}">
      <dgm:prSet/>
      <dgm:spPr/>
      <dgm:t>
        <a:bodyPr/>
        <a:lstStyle/>
        <a:p>
          <a:endParaRPr lang="en-US"/>
        </a:p>
      </dgm:t>
    </dgm:pt>
    <dgm:pt modelId="{3586C2AC-D379-4B1E-9079-4197BC257958}" type="sibTrans" cxnId="{F51D99C9-AF81-4305-83BC-3FCD9FEB0A13}">
      <dgm:prSet/>
      <dgm:spPr/>
      <dgm:t>
        <a:bodyPr/>
        <a:lstStyle/>
        <a:p>
          <a:endParaRPr lang="en-US"/>
        </a:p>
      </dgm:t>
    </dgm:pt>
    <dgm:pt modelId="{06304523-4FDB-4AC4-8DBC-DDC94F06E200}">
      <dgm:prSet/>
      <dgm:spPr/>
      <dgm:t>
        <a:bodyPr/>
        <a:lstStyle/>
        <a:p>
          <a:r>
            <a:rPr lang="en-US" b="1"/>
            <a:t>Participant Support/Trainee Support Costs</a:t>
          </a:r>
          <a:endParaRPr lang="en-US"/>
        </a:p>
      </dgm:t>
    </dgm:pt>
    <dgm:pt modelId="{BF5EDEF1-1AE3-4212-A293-57B55B3029AF}" type="parTrans" cxnId="{01BB1F9C-F89D-4A3E-9597-8169BC958857}">
      <dgm:prSet/>
      <dgm:spPr/>
      <dgm:t>
        <a:bodyPr/>
        <a:lstStyle/>
        <a:p>
          <a:endParaRPr lang="en-US"/>
        </a:p>
      </dgm:t>
    </dgm:pt>
    <dgm:pt modelId="{FA451775-2279-4F16-B27E-6FFDC358C76C}" type="sibTrans" cxnId="{01BB1F9C-F89D-4A3E-9597-8169BC958857}">
      <dgm:prSet/>
      <dgm:spPr/>
      <dgm:t>
        <a:bodyPr/>
        <a:lstStyle/>
        <a:p>
          <a:endParaRPr lang="en-US"/>
        </a:p>
      </dgm:t>
    </dgm:pt>
    <dgm:pt modelId="{1305DD08-A85A-4E92-8364-98B50F11AAD2}">
      <dgm:prSet/>
      <dgm:spPr/>
      <dgm:t>
        <a:bodyPr/>
        <a:lstStyle/>
        <a:p>
          <a:r>
            <a:rPr lang="en-US" b="1"/>
            <a:t>Travel</a:t>
          </a:r>
          <a:endParaRPr lang="en-US"/>
        </a:p>
      </dgm:t>
    </dgm:pt>
    <dgm:pt modelId="{DA0F6AE0-1B4B-46FE-895C-FCBCCB025635}" type="parTrans" cxnId="{012B38CF-035F-4FF4-8E8C-5F79C1A88AD2}">
      <dgm:prSet/>
      <dgm:spPr/>
      <dgm:t>
        <a:bodyPr/>
        <a:lstStyle/>
        <a:p>
          <a:endParaRPr lang="en-US"/>
        </a:p>
      </dgm:t>
    </dgm:pt>
    <dgm:pt modelId="{361E5E45-6422-4911-BD8A-67A0395F5FEF}" type="sibTrans" cxnId="{012B38CF-035F-4FF4-8E8C-5F79C1A88AD2}">
      <dgm:prSet/>
      <dgm:spPr/>
      <dgm:t>
        <a:bodyPr/>
        <a:lstStyle/>
        <a:p>
          <a:endParaRPr lang="en-US"/>
        </a:p>
      </dgm:t>
    </dgm:pt>
    <dgm:pt modelId="{DB4E1D6E-0325-454C-A413-BC48BAB84CC1}">
      <dgm:prSet/>
      <dgm:spPr/>
      <dgm:t>
        <a:bodyPr/>
        <a:lstStyle/>
        <a:p>
          <a:r>
            <a:rPr lang="en-US" b="1"/>
            <a:t>Other Costs</a:t>
          </a:r>
          <a:endParaRPr lang="en-US"/>
        </a:p>
      </dgm:t>
    </dgm:pt>
    <dgm:pt modelId="{14D0C088-9918-4AE2-B7EF-5B56A9661537}" type="parTrans" cxnId="{B31D37CD-43AE-4427-931C-772DE94DAC8C}">
      <dgm:prSet/>
      <dgm:spPr/>
      <dgm:t>
        <a:bodyPr/>
        <a:lstStyle/>
        <a:p>
          <a:endParaRPr lang="en-US"/>
        </a:p>
      </dgm:t>
    </dgm:pt>
    <dgm:pt modelId="{30514A81-A1DD-411C-8A17-A91B5DD3A7C7}" type="sibTrans" cxnId="{B31D37CD-43AE-4427-931C-772DE94DAC8C}">
      <dgm:prSet/>
      <dgm:spPr/>
      <dgm:t>
        <a:bodyPr/>
        <a:lstStyle/>
        <a:p>
          <a:endParaRPr lang="en-US"/>
        </a:p>
      </dgm:t>
    </dgm:pt>
    <dgm:pt modelId="{5335596D-2A5D-44F3-B3C4-2C109CC9E46B}">
      <dgm:prSet/>
      <dgm:spPr/>
      <dgm:t>
        <a:bodyPr/>
        <a:lstStyle/>
        <a:p>
          <a:r>
            <a:rPr lang="en-US" b="1"/>
            <a:t>Materials &amp; Supplies</a:t>
          </a:r>
          <a:endParaRPr lang="en-US"/>
        </a:p>
      </dgm:t>
    </dgm:pt>
    <dgm:pt modelId="{CB8E8E06-2BD0-4BEA-9662-2363751AF04A}" type="parTrans" cxnId="{5CFF7821-124E-4D35-853F-0096D2F43E1D}">
      <dgm:prSet/>
      <dgm:spPr/>
      <dgm:t>
        <a:bodyPr/>
        <a:lstStyle/>
        <a:p>
          <a:endParaRPr lang="en-US"/>
        </a:p>
      </dgm:t>
    </dgm:pt>
    <dgm:pt modelId="{52341F28-F739-4745-8E5D-41539F15A6EA}" type="sibTrans" cxnId="{5CFF7821-124E-4D35-853F-0096D2F43E1D}">
      <dgm:prSet/>
      <dgm:spPr/>
      <dgm:t>
        <a:bodyPr/>
        <a:lstStyle/>
        <a:p>
          <a:endParaRPr lang="en-US"/>
        </a:p>
      </dgm:t>
    </dgm:pt>
    <dgm:pt modelId="{7057FF92-415B-4B3A-BA46-011CD7BFA6CD}">
      <dgm:prSet/>
      <dgm:spPr/>
      <dgm:t>
        <a:bodyPr/>
        <a:lstStyle/>
        <a:p>
          <a:r>
            <a:rPr lang="en-US" b="1"/>
            <a:t>Publication Costs</a:t>
          </a:r>
          <a:endParaRPr lang="en-US"/>
        </a:p>
      </dgm:t>
    </dgm:pt>
    <dgm:pt modelId="{02A6067E-DF35-4926-9B12-84A062CD0255}" type="parTrans" cxnId="{420209FB-74D0-47D5-B83D-45AB0B0A10DD}">
      <dgm:prSet/>
      <dgm:spPr/>
      <dgm:t>
        <a:bodyPr/>
        <a:lstStyle/>
        <a:p>
          <a:endParaRPr lang="en-US"/>
        </a:p>
      </dgm:t>
    </dgm:pt>
    <dgm:pt modelId="{973EC4A4-6EDA-4026-9402-568A1CFD6C13}" type="sibTrans" cxnId="{420209FB-74D0-47D5-B83D-45AB0B0A10DD}">
      <dgm:prSet/>
      <dgm:spPr/>
      <dgm:t>
        <a:bodyPr/>
        <a:lstStyle/>
        <a:p>
          <a:endParaRPr lang="en-US"/>
        </a:p>
      </dgm:t>
    </dgm:pt>
    <dgm:pt modelId="{81688785-E3BB-4748-9DD0-42DEA1D521C4}">
      <dgm:prSet/>
      <dgm:spPr/>
      <dgm:t>
        <a:bodyPr/>
        <a:lstStyle/>
        <a:p>
          <a:r>
            <a:rPr lang="en-US" b="1"/>
            <a:t>Consultant Services</a:t>
          </a:r>
          <a:endParaRPr lang="en-US"/>
        </a:p>
      </dgm:t>
    </dgm:pt>
    <dgm:pt modelId="{8E582153-DA89-4673-990D-4D22A2A57A4A}" type="parTrans" cxnId="{72A2E862-52C3-4F60-86F0-4936826A2544}">
      <dgm:prSet/>
      <dgm:spPr/>
      <dgm:t>
        <a:bodyPr/>
        <a:lstStyle/>
        <a:p>
          <a:endParaRPr lang="en-US"/>
        </a:p>
      </dgm:t>
    </dgm:pt>
    <dgm:pt modelId="{9AD8A28B-9C68-4496-8678-FC8ABFE16CDD}" type="sibTrans" cxnId="{72A2E862-52C3-4F60-86F0-4936826A2544}">
      <dgm:prSet/>
      <dgm:spPr/>
      <dgm:t>
        <a:bodyPr/>
        <a:lstStyle/>
        <a:p>
          <a:endParaRPr lang="en-US"/>
        </a:p>
      </dgm:t>
    </dgm:pt>
    <dgm:pt modelId="{3C0465BD-C7BC-4866-AB80-367994662C46}">
      <dgm:prSet/>
      <dgm:spPr/>
      <dgm:t>
        <a:bodyPr/>
        <a:lstStyle/>
        <a:p>
          <a:r>
            <a:rPr lang="en-US" b="1"/>
            <a:t>Automatic Data Processing (ADP)/Computer Services</a:t>
          </a:r>
          <a:endParaRPr lang="en-US"/>
        </a:p>
      </dgm:t>
    </dgm:pt>
    <dgm:pt modelId="{4F7A52D7-FD1A-4179-B929-AD126C757441}" type="parTrans" cxnId="{D97AD0DE-470F-472A-87DE-1464ADD04603}">
      <dgm:prSet/>
      <dgm:spPr/>
      <dgm:t>
        <a:bodyPr/>
        <a:lstStyle/>
        <a:p>
          <a:endParaRPr lang="en-US"/>
        </a:p>
      </dgm:t>
    </dgm:pt>
    <dgm:pt modelId="{A4B9D65E-8C5F-4B06-A462-CA6D4C64EBC5}" type="sibTrans" cxnId="{D97AD0DE-470F-472A-87DE-1464ADD04603}">
      <dgm:prSet/>
      <dgm:spPr/>
      <dgm:t>
        <a:bodyPr/>
        <a:lstStyle/>
        <a:p>
          <a:endParaRPr lang="en-US"/>
        </a:p>
      </dgm:t>
    </dgm:pt>
    <dgm:pt modelId="{E9D95244-069D-4818-8393-C858829B2DE1}">
      <dgm:prSet/>
      <dgm:spPr/>
      <dgm:t>
        <a:bodyPr/>
        <a:lstStyle/>
        <a:p>
          <a:r>
            <a:rPr lang="en-US" b="1"/>
            <a:t>Subawards/Consortium/Contractual Costs</a:t>
          </a:r>
          <a:endParaRPr lang="en-US"/>
        </a:p>
      </dgm:t>
    </dgm:pt>
    <dgm:pt modelId="{A5E62D85-CE31-49A2-9BD3-96E563ACD82F}" type="parTrans" cxnId="{24FC6704-E9E1-468E-BE6C-282399DD06D4}">
      <dgm:prSet/>
      <dgm:spPr/>
      <dgm:t>
        <a:bodyPr/>
        <a:lstStyle/>
        <a:p>
          <a:endParaRPr lang="en-US"/>
        </a:p>
      </dgm:t>
    </dgm:pt>
    <dgm:pt modelId="{7F8329C6-6E6F-4D54-A60D-3F99993F3CBD}" type="sibTrans" cxnId="{24FC6704-E9E1-468E-BE6C-282399DD06D4}">
      <dgm:prSet/>
      <dgm:spPr/>
      <dgm:t>
        <a:bodyPr/>
        <a:lstStyle/>
        <a:p>
          <a:endParaRPr lang="en-US"/>
        </a:p>
      </dgm:t>
    </dgm:pt>
    <dgm:pt modelId="{928185EC-1D57-45A8-90B2-39A649A978A8}">
      <dgm:prSet/>
      <dgm:spPr/>
      <dgm:t>
        <a:bodyPr/>
        <a:lstStyle/>
        <a:p>
          <a:r>
            <a:rPr lang="en-US" b="1"/>
            <a:t>Equipment or Facility Rental/User Fees</a:t>
          </a:r>
          <a:endParaRPr lang="en-US"/>
        </a:p>
      </dgm:t>
    </dgm:pt>
    <dgm:pt modelId="{D2F65592-08A1-46CE-9798-F79945D963BF}" type="parTrans" cxnId="{51BD28F3-097C-484C-9EEB-1D1313C592E6}">
      <dgm:prSet/>
      <dgm:spPr/>
      <dgm:t>
        <a:bodyPr/>
        <a:lstStyle/>
        <a:p>
          <a:endParaRPr lang="en-US"/>
        </a:p>
      </dgm:t>
    </dgm:pt>
    <dgm:pt modelId="{2AB00B1B-6C76-4913-9ECA-8761D7BBC136}" type="sibTrans" cxnId="{51BD28F3-097C-484C-9EEB-1D1313C592E6}">
      <dgm:prSet/>
      <dgm:spPr/>
      <dgm:t>
        <a:bodyPr/>
        <a:lstStyle/>
        <a:p>
          <a:endParaRPr lang="en-US"/>
        </a:p>
      </dgm:t>
    </dgm:pt>
    <dgm:pt modelId="{BB4F76A2-A786-455C-AF92-DA968584F815}">
      <dgm:prSet/>
      <dgm:spPr/>
      <dgm:t>
        <a:bodyPr/>
        <a:lstStyle/>
        <a:p>
          <a:r>
            <a:rPr lang="en-US" b="1"/>
            <a:t>Alterations and Renovations</a:t>
          </a:r>
          <a:endParaRPr lang="en-US"/>
        </a:p>
      </dgm:t>
    </dgm:pt>
    <dgm:pt modelId="{0F4A4F73-E14F-4638-9195-EF7B57A8AC5B}" type="parTrans" cxnId="{5D958FC8-A171-485D-BC27-133EFDAA3D00}">
      <dgm:prSet/>
      <dgm:spPr/>
      <dgm:t>
        <a:bodyPr/>
        <a:lstStyle/>
        <a:p>
          <a:endParaRPr lang="en-US"/>
        </a:p>
      </dgm:t>
    </dgm:pt>
    <dgm:pt modelId="{20FDDF86-8CE9-4D85-8664-F5F79CAD57D3}" type="sibTrans" cxnId="{5D958FC8-A171-485D-BC27-133EFDAA3D00}">
      <dgm:prSet/>
      <dgm:spPr/>
      <dgm:t>
        <a:bodyPr/>
        <a:lstStyle/>
        <a:p>
          <a:endParaRPr lang="en-US"/>
        </a:p>
      </dgm:t>
    </dgm:pt>
    <dgm:pt modelId="{89DE0A53-7BAA-4D93-B7B3-11A07F69EB47}">
      <dgm:prSet/>
      <dgm:spPr/>
      <dgm:t>
        <a:bodyPr/>
        <a:lstStyle/>
        <a:p>
          <a:r>
            <a:rPr lang="en-US" b="1"/>
            <a:t>Other (Data Management and Sharing Costs, Tuition, etc.)</a:t>
          </a:r>
          <a:endParaRPr lang="en-US"/>
        </a:p>
      </dgm:t>
    </dgm:pt>
    <dgm:pt modelId="{FC6DCF9D-67EA-4554-997F-B2F1064097D3}" type="parTrans" cxnId="{5C79526F-90EF-4412-8A60-D271EA73FA5C}">
      <dgm:prSet/>
      <dgm:spPr/>
      <dgm:t>
        <a:bodyPr/>
        <a:lstStyle/>
        <a:p>
          <a:endParaRPr lang="en-US"/>
        </a:p>
      </dgm:t>
    </dgm:pt>
    <dgm:pt modelId="{800A300F-5B45-48E3-865A-9B4F658E2E70}" type="sibTrans" cxnId="{5C79526F-90EF-4412-8A60-D271EA73FA5C}">
      <dgm:prSet/>
      <dgm:spPr/>
      <dgm:t>
        <a:bodyPr/>
        <a:lstStyle/>
        <a:p>
          <a:endParaRPr lang="en-US"/>
        </a:p>
      </dgm:t>
    </dgm:pt>
    <dgm:pt modelId="{DA77EDC8-5556-4A05-B286-DD789A2A75CF}">
      <dgm:prSet/>
      <dgm:spPr/>
      <dgm:t>
        <a:bodyPr/>
        <a:lstStyle/>
        <a:p>
          <a:r>
            <a:rPr lang="en-US" b="1"/>
            <a:t>Indirect Costs</a:t>
          </a:r>
          <a:endParaRPr lang="en-US"/>
        </a:p>
      </dgm:t>
    </dgm:pt>
    <dgm:pt modelId="{88BEA695-8A48-4096-AFB1-4A3519CAECCE}" type="parTrans" cxnId="{38269478-F707-4DAA-867B-9B9EC3B6840D}">
      <dgm:prSet/>
      <dgm:spPr/>
      <dgm:t>
        <a:bodyPr/>
        <a:lstStyle/>
        <a:p>
          <a:endParaRPr lang="en-US"/>
        </a:p>
      </dgm:t>
    </dgm:pt>
    <dgm:pt modelId="{BADCA790-F899-461C-8B57-9D5774F3ACAA}" type="sibTrans" cxnId="{38269478-F707-4DAA-867B-9B9EC3B6840D}">
      <dgm:prSet/>
      <dgm:spPr/>
      <dgm:t>
        <a:bodyPr/>
        <a:lstStyle/>
        <a:p>
          <a:endParaRPr lang="en-US"/>
        </a:p>
      </dgm:t>
    </dgm:pt>
    <dgm:pt modelId="{6F6E497E-815E-4231-822C-9A0695870F55}" type="pres">
      <dgm:prSet presAssocID="{987A1EBD-24E8-49E3-BFB4-D40F8A1F01CF}" presName="linear" presStyleCnt="0">
        <dgm:presLayoutVars>
          <dgm:dir/>
          <dgm:animLvl val="lvl"/>
          <dgm:resizeHandles val="exact"/>
        </dgm:presLayoutVars>
      </dgm:prSet>
      <dgm:spPr/>
    </dgm:pt>
    <dgm:pt modelId="{42995415-D55B-465E-95E2-89A310BD21AF}" type="pres">
      <dgm:prSet presAssocID="{657C85A3-DD08-4C7B-B1ED-F17B8C14B8D1}" presName="parentLin" presStyleCnt="0"/>
      <dgm:spPr/>
    </dgm:pt>
    <dgm:pt modelId="{2A67D8F0-FBB7-447D-9232-383DE6F7508F}" type="pres">
      <dgm:prSet presAssocID="{657C85A3-DD08-4C7B-B1ED-F17B8C14B8D1}" presName="parentLeftMargin" presStyleLbl="node1" presStyleIdx="0" presStyleCnt="6"/>
      <dgm:spPr/>
    </dgm:pt>
    <dgm:pt modelId="{CC2D2779-B504-48F4-8326-C00918519309}" type="pres">
      <dgm:prSet presAssocID="{657C85A3-DD08-4C7B-B1ED-F17B8C14B8D1}" presName="parentText" presStyleLbl="node1" presStyleIdx="0" presStyleCnt="6">
        <dgm:presLayoutVars>
          <dgm:chMax val="0"/>
          <dgm:bulletEnabled val="1"/>
        </dgm:presLayoutVars>
      </dgm:prSet>
      <dgm:spPr/>
    </dgm:pt>
    <dgm:pt modelId="{925F1FEC-C117-4BEF-8C9D-C98F83E1ACE6}" type="pres">
      <dgm:prSet presAssocID="{657C85A3-DD08-4C7B-B1ED-F17B8C14B8D1}" presName="negativeSpace" presStyleCnt="0"/>
      <dgm:spPr/>
    </dgm:pt>
    <dgm:pt modelId="{C022B337-038F-4BE2-876E-5AB2E1E83AF3}" type="pres">
      <dgm:prSet presAssocID="{657C85A3-DD08-4C7B-B1ED-F17B8C14B8D1}" presName="childText" presStyleLbl="conFgAcc1" presStyleIdx="0" presStyleCnt="6">
        <dgm:presLayoutVars>
          <dgm:bulletEnabled val="1"/>
        </dgm:presLayoutVars>
      </dgm:prSet>
      <dgm:spPr/>
    </dgm:pt>
    <dgm:pt modelId="{9F2DC70C-FB51-4144-8908-92F8538F453B}" type="pres">
      <dgm:prSet presAssocID="{EE94D53E-C3E3-4570-AB1B-9A6EE5A23EB4}" presName="spaceBetweenRectangles" presStyleCnt="0"/>
      <dgm:spPr/>
    </dgm:pt>
    <dgm:pt modelId="{5374DBEE-3D2C-4B33-8550-E4D18B394B3B}" type="pres">
      <dgm:prSet presAssocID="{9FD64349-11E4-4768-8B42-B9F981D724FD}" presName="parentLin" presStyleCnt="0"/>
      <dgm:spPr/>
    </dgm:pt>
    <dgm:pt modelId="{D1E6B2AE-779C-4EBC-A8CC-83D8B0EB2A30}" type="pres">
      <dgm:prSet presAssocID="{9FD64349-11E4-4768-8B42-B9F981D724FD}" presName="parentLeftMargin" presStyleLbl="node1" presStyleIdx="0" presStyleCnt="6"/>
      <dgm:spPr/>
    </dgm:pt>
    <dgm:pt modelId="{3FD83408-AD5E-494C-BF45-E339021C8514}" type="pres">
      <dgm:prSet presAssocID="{9FD64349-11E4-4768-8B42-B9F981D724FD}" presName="parentText" presStyleLbl="node1" presStyleIdx="1" presStyleCnt="6">
        <dgm:presLayoutVars>
          <dgm:chMax val="0"/>
          <dgm:bulletEnabled val="1"/>
        </dgm:presLayoutVars>
      </dgm:prSet>
      <dgm:spPr/>
    </dgm:pt>
    <dgm:pt modelId="{89190E28-B8CF-4AEA-B8FF-887FAE3F8AF7}" type="pres">
      <dgm:prSet presAssocID="{9FD64349-11E4-4768-8B42-B9F981D724FD}" presName="negativeSpace" presStyleCnt="0"/>
      <dgm:spPr/>
    </dgm:pt>
    <dgm:pt modelId="{0A95E6D1-79F9-44A0-A8FE-35199202C3B3}" type="pres">
      <dgm:prSet presAssocID="{9FD64349-11E4-4768-8B42-B9F981D724FD}" presName="childText" presStyleLbl="conFgAcc1" presStyleIdx="1" presStyleCnt="6">
        <dgm:presLayoutVars>
          <dgm:bulletEnabled val="1"/>
        </dgm:presLayoutVars>
      </dgm:prSet>
      <dgm:spPr/>
    </dgm:pt>
    <dgm:pt modelId="{A4D5A968-43AF-4AAF-802B-0DF2827057B1}" type="pres">
      <dgm:prSet presAssocID="{3586C2AC-D379-4B1E-9079-4197BC257958}" presName="spaceBetweenRectangles" presStyleCnt="0"/>
      <dgm:spPr/>
    </dgm:pt>
    <dgm:pt modelId="{3F0D1D47-DB42-45DF-9728-88E2E2A61BF5}" type="pres">
      <dgm:prSet presAssocID="{06304523-4FDB-4AC4-8DBC-DDC94F06E200}" presName="parentLin" presStyleCnt="0"/>
      <dgm:spPr/>
    </dgm:pt>
    <dgm:pt modelId="{4ED34A74-B994-44E8-8462-6E757DD1ADA3}" type="pres">
      <dgm:prSet presAssocID="{06304523-4FDB-4AC4-8DBC-DDC94F06E200}" presName="parentLeftMargin" presStyleLbl="node1" presStyleIdx="1" presStyleCnt="6"/>
      <dgm:spPr/>
    </dgm:pt>
    <dgm:pt modelId="{FB1C0352-02AC-4BDE-BFCD-CC2FF85402DE}" type="pres">
      <dgm:prSet presAssocID="{06304523-4FDB-4AC4-8DBC-DDC94F06E200}" presName="parentText" presStyleLbl="node1" presStyleIdx="2" presStyleCnt="6">
        <dgm:presLayoutVars>
          <dgm:chMax val="0"/>
          <dgm:bulletEnabled val="1"/>
        </dgm:presLayoutVars>
      </dgm:prSet>
      <dgm:spPr/>
    </dgm:pt>
    <dgm:pt modelId="{AC23FC1A-0DEE-4986-A14E-B220126BB088}" type="pres">
      <dgm:prSet presAssocID="{06304523-4FDB-4AC4-8DBC-DDC94F06E200}" presName="negativeSpace" presStyleCnt="0"/>
      <dgm:spPr/>
    </dgm:pt>
    <dgm:pt modelId="{CE1DCDF1-8B69-462C-A120-9AF0A834C8AA}" type="pres">
      <dgm:prSet presAssocID="{06304523-4FDB-4AC4-8DBC-DDC94F06E200}" presName="childText" presStyleLbl="conFgAcc1" presStyleIdx="2" presStyleCnt="6">
        <dgm:presLayoutVars>
          <dgm:bulletEnabled val="1"/>
        </dgm:presLayoutVars>
      </dgm:prSet>
      <dgm:spPr/>
    </dgm:pt>
    <dgm:pt modelId="{AEAD6249-74B9-4C57-8122-D7563AC13051}" type="pres">
      <dgm:prSet presAssocID="{FA451775-2279-4F16-B27E-6FFDC358C76C}" presName="spaceBetweenRectangles" presStyleCnt="0"/>
      <dgm:spPr/>
    </dgm:pt>
    <dgm:pt modelId="{E11BC731-6812-48AC-B6C7-B53E7DC83FF1}" type="pres">
      <dgm:prSet presAssocID="{1305DD08-A85A-4E92-8364-98B50F11AAD2}" presName="parentLin" presStyleCnt="0"/>
      <dgm:spPr/>
    </dgm:pt>
    <dgm:pt modelId="{305FF9A4-EF47-4935-8FF1-5BC1D27BA353}" type="pres">
      <dgm:prSet presAssocID="{1305DD08-A85A-4E92-8364-98B50F11AAD2}" presName="parentLeftMargin" presStyleLbl="node1" presStyleIdx="2" presStyleCnt="6"/>
      <dgm:spPr/>
    </dgm:pt>
    <dgm:pt modelId="{2055D16D-9757-4E3E-AEE0-80DEAF182565}" type="pres">
      <dgm:prSet presAssocID="{1305DD08-A85A-4E92-8364-98B50F11AAD2}" presName="parentText" presStyleLbl="node1" presStyleIdx="3" presStyleCnt="6">
        <dgm:presLayoutVars>
          <dgm:chMax val="0"/>
          <dgm:bulletEnabled val="1"/>
        </dgm:presLayoutVars>
      </dgm:prSet>
      <dgm:spPr/>
    </dgm:pt>
    <dgm:pt modelId="{E2F5263A-22F1-4134-9B28-8851DB1B1496}" type="pres">
      <dgm:prSet presAssocID="{1305DD08-A85A-4E92-8364-98B50F11AAD2}" presName="negativeSpace" presStyleCnt="0"/>
      <dgm:spPr/>
    </dgm:pt>
    <dgm:pt modelId="{487301B8-72BE-4C48-BA37-8A8195CC33FF}" type="pres">
      <dgm:prSet presAssocID="{1305DD08-A85A-4E92-8364-98B50F11AAD2}" presName="childText" presStyleLbl="conFgAcc1" presStyleIdx="3" presStyleCnt="6">
        <dgm:presLayoutVars>
          <dgm:bulletEnabled val="1"/>
        </dgm:presLayoutVars>
      </dgm:prSet>
      <dgm:spPr/>
    </dgm:pt>
    <dgm:pt modelId="{8DED2B1C-149F-4825-AA1D-FFE39A1DE9C6}" type="pres">
      <dgm:prSet presAssocID="{361E5E45-6422-4911-BD8A-67A0395F5FEF}" presName="spaceBetweenRectangles" presStyleCnt="0"/>
      <dgm:spPr/>
    </dgm:pt>
    <dgm:pt modelId="{8C039236-B1B1-4236-8C84-8B5A56BD1375}" type="pres">
      <dgm:prSet presAssocID="{DB4E1D6E-0325-454C-A413-BC48BAB84CC1}" presName="parentLin" presStyleCnt="0"/>
      <dgm:spPr/>
    </dgm:pt>
    <dgm:pt modelId="{577C6563-218F-4F42-846D-391F155D4E0F}" type="pres">
      <dgm:prSet presAssocID="{DB4E1D6E-0325-454C-A413-BC48BAB84CC1}" presName="parentLeftMargin" presStyleLbl="node1" presStyleIdx="3" presStyleCnt="6"/>
      <dgm:spPr/>
    </dgm:pt>
    <dgm:pt modelId="{FE5A9A60-B3C4-44EA-810A-71427BA72294}" type="pres">
      <dgm:prSet presAssocID="{DB4E1D6E-0325-454C-A413-BC48BAB84CC1}" presName="parentText" presStyleLbl="node1" presStyleIdx="4" presStyleCnt="6">
        <dgm:presLayoutVars>
          <dgm:chMax val="0"/>
          <dgm:bulletEnabled val="1"/>
        </dgm:presLayoutVars>
      </dgm:prSet>
      <dgm:spPr/>
    </dgm:pt>
    <dgm:pt modelId="{6A99B0AA-87EC-40C8-A5E5-578A16A623A5}" type="pres">
      <dgm:prSet presAssocID="{DB4E1D6E-0325-454C-A413-BC48BAB84CC1}" presName="negativeSpace" presStyleCnt="0"/>
      <dgm:spPr/>
    </dgm:pt>
    <dgm:pt modelId="{468953DC-CBCA-4887-A679-D79CE20E0BBC}" type="pres">
      <dgm:prSet presAssocID="{DB4E1D6E-0325-454C-A413-BC48BAB84CC1}" presName="childText" presStyleLbl="conFgAcc1" presStyleIdx="4" presStyleCnt="6">
        <dgm:presLayoutVars>
          <dgm:bulletEnabled val="1"/>
        </dgm:presLayoutVars>
      </dgm:prSet>
      <dgm:spPr/>
    </dgm:pt>
    <dgm:pt modelId="{9CF7964F-7E22-442F-B406-5E0B94278BBB}" type="pres">
      <dgm:prSet presAssocID="{30514A81-A1DD-411C-8A17-A91B5DD3A7C7}" presName="spaceBetweenRectangles" presStyleCnt="0"/>
      <dgm:spPr/>
    </dgm:pt>
    <dgm:pt modelId="{47C16611-913A-487F-B2A5-A94BBD5E6DCF}" type="pres">
      <dgm:prSet presAssocID="{DA77EDC8-5556-4A05-B286-DD789A2A75CF}" presName="parentLin" presStyleCnt="0"/>
      <dgm:spPr/>
    </dgm:pt>
    <dgm:pt modelId="{AA09CD02-1FF7-42F4-A086-16C96C8058E4}" type="pres">
      <dgm:prSet presAssocID="{DA77EDC8-5556-4A05-B286-DD789A2A75CF}" presName="parentLeftMargin" presStyleLbl="node1" presStyleIdx="4" presStyleCnt="6"/>
      <dgm:spPr/>
    </dgm:pt>
    <dgm:pt modelId="{F59BA14B-CEA4-413E-90CE-95972031520A}" type="pres">
      <dgm:prSet presAssocID="{DA77EDC8-5556-4A05-B286-DD789A2A75CF}" presName="parentText" presStyleLbl="node1" presStyleIdx="5" presStyleCnt="6">
        <dgm:presLayoutVars>
          <dgm:chMax val="0"/>
          <dgm:bulletEnabled val="1"/>
        </dgm:presLayoutVars>
      </dgm:prSet>
      <dgm:spPr/>
    </dgm:pt>
    <dgm:pt modelId="{8DC8D19C-8551-4D7A-BC92-9C78686201BF}" type="pres">
      <dgm:prSet presAssocID="{DA77EDC8-5556-4A05-B286-DD789A2A75CF}" presName="negativeSpace" presStyleCnt="0"/>
      <dgm:spPr/>
    </dgm:pt>
    <dgm:pt modelId="{CB564986-0606-4BDB-BC48-EE801E5FDE66}" type="pres">
      <dgm:prSet presAssocID="{DA77EDC8-5556-4A05-B286-DD789A2A75CF}" presName="childText" presStyleLbl="conFgAcc1" presStyleIdx="5" presStyleCnt="6">
        <dgm:presLayoutVars>
          <dgm:bulletEnabled val="1"/>
        </dgm:presLayoutVars>
      </dgm:prSet>
      <dgm:spPr/>
    </dgm:pt>
  </dgm:ptLst>
  <dgm:cxnLst>
    <dgm:cxn modelId="{F9940902-A6F3-4AE6-B2FD-140B3348BDA8}" type="presOf" srcId="{DA77EDC8-5556-4A05-B286-DD789A2A75CF}" destId="{F59BA14B-CEA4-413E-90CE-95972031520A}" srcOrd="1" destOrd="0" presId="urn:microsoft.com/office/officeart/2005/8/layout/list1"/>
    <dgm:cxn modelId="{24FC6704-E9E1-468E-BE6C-282399DD06D4}" srcId="{DB4E1D6E-0325-454C-A413-BC48BAB84CC1}" destId="{E9D95244-069D-4818-8393-C858829B2DE1}" srcOrd="4" destOrd="0" parTransId="{A5E62D85-CE31-49A2-9BD3-96E563ACD82F}" sibTransId="{7F8329C6-6E6F-4D54-A60D-3F99993F3CBD}"/>
    <dgm:cxn modelId="{22385C0F-037D-4674-A258-E5D553B97092}" type="presOf" srcId="{1305DD08-A85A-4E92-8364-98B50F11AAD2}" destId="{2055D16D-9757-4E3E-AEE0-80DEAF182565}" srcOrd="1" destOrd="0" presId="urn:microsoft.com/office/officeart/2005/8/layout/list1"/>
    <dgm:cxn modelId="{5CFF7821-124E-4D35-853F-0096D2F43E1D}" srcId="{DB4E1D6E-0325-454C-A413-BC48BAB84CC1}" destId="{5335596D-2A5D-44F3-B3C4-2C109CC9E46B}" srcOrd="0" destOrd="0" parTransId="{CB8E8E06-2BD0-4BEA-9662-2363751AF04A}" sibTransId="{52341F28-F739-4745-8E5D-41539F15A6EA}"/>
    <dgm:cxn modelId="{926A0725-12E7-4752-94B3-9A0ADEDE8C60}" type="presOf" srcId="{06304523-4FDB-4AC4-8DBC-DDC94F06E200}" destId="{FB1C0352-02AC-4BDE-BFCD-CC2FF85402DE}" srcOrd="1" destOrd="0" presId="urn:microsoft.com/office/officeart/2005/8/layout/list1"/>
    <dgm:cxn modelId="{20DD4E31-B6A0-4343-B3F4-AFFDE1F6EC77}" type="presOf" srcId="{928185EC-1D57-45A8-90B2-39A649A978A8}" destId="{468953DC-CBCA-4887-A679-D79CE20E0BBC}" srcOrd="0" destOrd="5" presId="urn:microsoft.com/office/officeart/2005/8/layout/list1"/>
    <dgm:cxn modelId="{75A82E42-38BC-459D-B031-214A20BD7849}" srcId="{987A1EBD-24E8-49E3-BFB4-D40F8A1F01CF}" destId="{657C85A3-DD08-4C7B-B1ED-F17B8C14B8D1}" srcOrd="0" destOrd="0" parTransId="{152E06AE-61DD-42AC-AD25-1DC4C0A137FE}" sibTransId="{EE94D53E-C3E3-4570-AB1B-9A6EE5A23EB4}"/>
    <dgm:cxn modelId="{72A2E862-52C3-4F60-86F0-4936826A2544}" srcId="{DB4E1D6E-0325-454C-A413-BC48BAB84CC1}" destId="{81688785-E3BB-4748-9DD0-42DEA1D521C4}" srcOrd="2" destOrd="0" parTransId="{8E582153-DA89-4673-990D-4D22A2A57A4A}" sibTransId="{9AD8A28B-9C68-4496-8678-FC8ABFE16CDD}"/>
    <dgm:cxn modelId="{255F5B64-6EA6-48AF-9A1B-E6E76B0696E1}" type="presOf" srcId="{06304523-4FDB-4AC4-8DBC-DDC94F06E200}" destId="{4ED34A74-B994-44E8-8462-6E757DD1ADA3}" srcOrd="0" destOrd="0" presId="urn:microsoft.com/office/officeart/2005/8/layout/list1"/>
    <dgm:cxn modelId="{54E53D46-5595-4F6D-992D-CD0E06709E78}" type="presOf" srcId="{5335596D-2A5D-44F3-B3C4-2C109CC9E46B}" destId="{468953DC-CBCA-4887-A679-D79CE20E0BBC}" srcOrd="0" destOrd="0" presId="urn:microsoft.com/office/officeart/2005/8/layout/list1"/>
    <dgm:cxn modelId="{5C79526F-90EF-4412-8A60-D271EA73FA5C}" srcId="{DB4E1D6E-0325-454C-A413-BC48BAB84CC1}" destId="{89DE0A53-7BAA-4D93-B7B3-11A07F69EB47}" srcOrd="7" destOrd="0" parTransId="{FC6DCF9D-67EA-4554-997F-B2F1064097D3}" sibTransId="{800A300F-5B45-48E3-865A-9B4F658E2E70}"/>
    <dgm:cxn modelId="{38269478-F707-4DAA-867B-9B9EC3B6840D}" srcId="{987A1EBD-24E8-49E3-BFB4-D40F8A1F01CF}" destId="{DA77EDC8-5556-4A05-B286-DD789A2A75CF}" srcOrd="5" destOrd="0" parTransId="{88BEA695-8A48-4096-AFB1-4A3519CAECCE}" sibTransId="{BADCA790-F899-461C-8B57-9D5774F3ACAA}"/>
    <dgm:cxn modelId="{B07E9E84-6CA3-4A4A-9304-5378767DAE5B}" type="presOf" srcId="{3C0465BD-C7BC-4866-AB80-367994662C46}" destId="{468953DC-CBCA-4887-A679-D79CE20E0BBC}" srcOrd="0" destOrd="3" presId="urn:microsoft.com/office/officeart/2005/8/layout/list1"/>
    <dgm:cxn modelId="{F6FE2C89-D0E4-46A7-B6E6-7D74DA4D5FD7}" type="presOf" srcId="{89DE0A53-7BAA-4D93-B7B3-11A07F69EB47}" destId="{468953DC-CBCA-4887-A679-D79CE20E0BBC}" srcOrd="0" destOrd="7" presId="urn:microsoft.com/office/officeart/2005/8/layout/list1"/>
    <dgm:cxn modelId="{652CEF8C-FBB5-47E6-8B28-090C4270EA21}" type="presOf" srcId="{DB4E1D6E-0325-454C-A413-BC48BAB84CC1}" destId="{577C6563-218F-4F42-846D-391F155D4E0F}" srcOrd="0" destOrd="0" presId="urn:microsoft.com/office/officeart/2005/8/layout/list1"/>
    <dgm:cxn modelId="{117C858D-35A8-45B6-9A72-7F876A9C7600}" type="presOf" srcId="{987A1EBD-24E8-49E3-BFB4-D40F8A1F01CF}" destId="{6F6E497E-815E-4231-822C-9A0695870F55}" srcOrd="0" destOrd="0" presId="urn:microsoft.com/office/officeart/2005/8/layout/list1"/>
    <dgm:cxn modelId="{21A2AB8E-E12B-488B-B4A4-4B44F4998240}" type="presOf" srcId="{81688785-E3BB-4748-9DD0-42DEA1D521C4}" destId="{468953DC-CBCA-4887-A679-D79CE20E0BBC}" srcOrd="0" destOrd="2" presId="urn:microsoft.com/office/officeart/2005/8/layout/list1"/>
    <dgm:cxn modelId="{01BB1F9C-F89D-4A3E-9597-8169BC958857}" srcId="{987A1EBD-24E8-49E3-BFB4-D40F8A1F01CF}" destId="{06304523-4FDB-4AC4-8DBC-DDC94F06E200}" srcOrd="2" destOrd="0" parTransId="{BF5EDEF1-1AE3-4212-A293-57B55B3029AF}" sibTransId="{FA451775-2279-4F16-B27E-6FFDC358C76C}"/>
    <dgm:cxn modelId="{17883DA3-D4F4-4245-8081-E55988DF697D}" type="presOf" srcId="{BB4F76A2-A786-455C-AF92-DA968584F815}" destId="{468953DC-CBCA-4887-A679-D79CE20E0BBC}" srcOrd="0" destOrd="6" presId="urn:microsoft.com/office/officeart/2005/8/layout/list1"/>
    <dgm:cxn modelId="{999F80A5-6E0B-4EC1-8A97-0726F540F33B}" type="presOf" srcId="{657C85A3-DD08-4C7B-B1ED-F17B8C14B8D1}" destId="{2A67D8F0-FBB7-447D-9232-383DE6F7508F}" srcOrd="0" destOrd="0" presId="urn:microsoft.com/office/officeart/2005/8/layout/list1"/>
    <dgm:cxn modelId="{6D52DFA6-8278-4048-A02C-8A8818AA71AB}" type="presOf" srcId="{DA77EDC8-5556-4A05-B286-DD789A2A75CF}" destId="{AA09CD02-1FF7-42F4-A086-16C96C8058E4}" srcOrd="0" destOrd="0" presId="urn:microsoft.com/office/officeart/2005/8/layout/list1"/>
    <dgm:cxn modelId="{368462C3-958E-4566-82FB-0AAD1160F797}" type="presOf" srcId="{9FD64349-11E4-4768-8B42-B9F981D724FD}" destId="{D1E6B2AE-779C-4EBC-A8CC-83D8B0EB2A30}" srcOrd="0" destOrd="0" presId="urn:microsoft.com/office/officeart/2005/8/layout/list1"/>
    <dgm:cxn modelId="{B7A1D2C3-D418-49E8-8F57-D7561A6C1977}" type="presOf" srcId="{657C85A3-DD08-4C7B-B1ED-F17B8C14B8D1}" destId="{CC2D2779-B504-48F4-8326-C00918519309}" srcOrd="1" destOrd="0" presId="urn:microsoft.com/office/officeart/2005/8/layout/list1"/>
    <dgm:cxn modelId="{B92581C5-4D10-4CEC-8077-7872DBE98FC9}" type="presOf" srcId="{E9D95244-069D-4818-8393-C858829B2DE1}" destId="{468953DC-CBCA-4887-A679-D79CE20E0BBC}" srcOrd="0" destOrd="4" presId="urn:microsoft.com/office/officeart/2005/8/layout/list1"/>
    <dgm:cxn modelId="{5D958FC8-A171-485D-BC27-133EFDAA3D00}" srcId="{DB4E1D6E-0325-454C-A413-BC48BAB84CC1}" destId="{BB4F76A2-A786-455C-AF92-DA968584F815}" srcOrd="6" destOrd="0" parTransId="{0F4A4F73-E14F-4638-9195-EF7B57A8AC5B}" sibTransId="{20FDDF86-8CE9-4D85-8664-F5F79CAD57D3}"/>
    <dgm:cxn modelId="{F51D99C9-AF81-4305-83BC-3FCD9FEB0A13}" srcId="{987A1EBD-24E8-49E3-BFB4-D40F8A1F01CF}" destId="{9FD64349-11E4-4768-8B42-B9F981D724FD}" srcOrd="1" destOrd="0" parTransId="{9898FEA2-CB65-4AF0-A861-E407A27F11F7}" sibTransId="{3586C2AC-D379-4B1E-9079-4197BC257958}"/>
    <dgm:cxn modelId="{B31D37CD-43AE-4427-931C-772DE94DAC8C}" srcId="{987A1EBD-24E8-49E3-BFB4-D40F8A1F01CF}" destId="{DB4E1D6E-0325-454C-A413-BC48BAB84CC1}" srcOrd="4" destOrd="0" parTransId="{14D0C088-9918-4AE2-B7EF-5B56A9661537}" sibTransId="{30514A81-A1DD-411C-8A17-A91B5DD3A7C7}"/>
    <dgm:cxn modelId="{012B38CF-035F-4FF4-8E8C-5F79C1A88AD2}" srcId="{987A1EBD-24E8-49E3-BFB4-D40F8A1F01CF}" destId="{1305DD08-A85A-4E92-8364-98B50F11AAD2}" srcOrd="3" destOrd="0" parTransId="{DA0F6AE0-1B4B-46FE-895C-FCBCCB025635}" sibTransId="{361E5E45-6422-4911-BD8A-67A0395F5FEF}"/>
    <dgm:cxn modelId="{FCE7AFD7-0E7D-40E7-B4B6-68F93C1EE728}" type="presOf" srcId="{DB4E1D6E-0325-454C-A413-BC48BAB84CC1}" destId="{FE5A9A60-B3C4-44EA-810A-71427BA72294}" srcOrd="1" destOrd="0" presId="urn:microsoft.com/office/officeart/2005/8/layout/list1"/>
    <dgm:cxn modelId="{90793CD8-7A01-4BA6-96D0-F736DD761503}" type="presOf" srcId="{1305DD08-A85A-4E92-8364-98B50F11AAD2}" destId="{305FF9A4-EF47-4935-8FF1-5BC1D27BA353}" srcOrd="0" destOrd="0" presId="urn:microsoft.com/office/officeart/2005/8/layout/list1"/>
    <dgm:cxn modelId="{D97AD0DE-470F-472A-87DE-1464ADD04603}" srcId="{DB4E1D6E-0325-454C-A413-BC48BAB84CC1}" destId="{3C0465BD-C7BC-4866-AB80-367994662C46}" srcOrd="3" destOrd="0" parTransId="{4F7A52D7-FD1A-4179-B929-AD126C757441}" sibTransId="{A4B9D65E-8C5F-4B06-A462-CA6D4C64EBC5}"/>
    <dgm:cxn modelId="{333563E4-4D10-4A65-92CD-A4519ECCE7DD}" type="presOf" srcId="{9FD64349-11E4-4768-8B42-B9F981D724FD}" destId="{3FD83408-AD5E-494C-BF45-E339021C8514}" srcOrd="1" destOrd="0" presId="urn:microsoft.com/office/officeart/2005/8/layout/list1"/>
    <dgm:cxn modelId="{51BD28F3-097C-484C-9EEB-1D1313C592E6}" srcId="{DB4E1D6E-0325-454C-A413-BC48BAB84CC1}" destId="{928185EC-1D57-45A8-90B2-39A649A978A8}" srcOrd="5" destOrd="0" parTransId="{D2F65592-08A1-46CE-9798-F79945D963BF}" sibTransId="{2AB00B1B-6C76-4913-9ECA-8761D7BBC136}"/>
    <dgm:cxn modelId="{15E032FA-676E-4939-BB2F-38F24B4C8506}" type="presOf" srcId="{7057FF92-415B-4B3A-BA46-011CD7BFA6CD}" destId="{468953DC-CBCA-4887-A679-D79CE20E0BBC}" srcOrd="0" destOrd="1" presId="urn:microsoft.com/office/officeart/2005/8/layout/list1"/>
    <dgm:cxn modelId="{420209FB-74D0-47D5-B83D-45AB0B0A10DD}" srcId="{DB4E1D6E-0325-454C-A413-BC48BAB84CC1}" destId="{7057FF92-415B-4B3A-BA46-011CD7BFA6CD}" srcOrd="1" destOrd="0" parTransId="{02A6067E-DF35-4926-9B12-84A062CD0255}" sibTransId="{973EC4A4-6EDA-4026-9402-568A1CFD6C13}"/>
    <dgm:cxn modelId="{6F301433-940A-415A-B38C-9D4AB3578655}" type="presParOf" srcId="{6F6E497E-815E-4231-822C-9A0695870F55}" destId="{42995415-D55B-465E-95E2-89A310BD21AF}" srcOrd="0" destOrd="0" presId="urn:microsoft.com/office/officeart/2005/8/layout/list1"/>
    <dgm:cxn modelId="{764C9935-0BE4-4480-BA98-973E91F33253}" type="presParOf" srcId="{42995415-D55B-465E-95E2-89A310BD21AF}" destId="{2A67D8F0-FBB7-447D-9232-383DE6F7508F}" srcOrd="0" destOrd="0" presId="urn:microsoft.com/office/officeart/2005/8/layout/list1"/>
    <dgm:cxn modelId="{ED1CD1B7-E4A6-49CB-9F96-9B76738406A4}" type="presParOf" srcId="{42995415-D55B-465E-95E2-89A310BD21AF}" destId="{CC2D2779-B504-48F4-8326-C00918519309}" srcOrd="1" destOrd="0" presId="urn:microsoft.com/office/officeart/2005/8/layout/list1"/>
    <dgm:cxn modelId="{AE862EF1-EAEC-4817-AB23-060996572141}" type="presParOf" srcId="{6F6E497E-815E-4231-822C-9A0695870F55}" destId="{925F1FEC-C117-4BEF-8C9D-C98F83E1ACE6}" srcOrd="1" destOrd="0" presId="urn:microsoft.com/office/officeart/2005/8/layout/list1"/>
    <dgm:cxn modelId="{7A05E105-8682-49E6-918E-8A7B2BE085A3}" type="presParOf" srcId="{6F6E497E-815E-4231-822C-9A0695870F55}" destId="{C022B337-038F-4BE2-876E-5AB2E1E83AF3}" srcOrd="2" destOrd="0" presId="urn:microsoft.com/office/officeart/2005/8/layout/list1"/>
    <dgm:cxn modelId="{F0E629DA-3C0E-4FE1-95D7-35B47790411C}" type="presParOf" srcId="{6F6E497E-815E-4231-822C-9A0695870F55}" destId="{9F2DC70C-FB51-4144-8908-92F8538F453B}" srcOrd="3" destOrd="0" presId="urn:microsoft.com/office/officeart/2005/8/layout/list1"/>
    <dgm:cxn modelId="{F74B088D-669F-4210-B8FD-4D712B69AD06}" type="presParOf" srcId="{6F6E497E-815E-4231-822C-9A0695870F55}" destId="{5374DBEE-3D2C-4B33-8550-E4D18B394B3B}" srcOrd="4" destOrd="0" presId="urn:microsoft.com/office/officeart/2005/8/layout/list1"/>
    <dgm:cxn modelId="{9058D47D-1F20-4AAA-9390-51948A304F13}" type="presParOf" srcId="{5374DBEE-3D2C-4B33-8550-E4D18B394B3B}" destId="{D1E6B2AE-779C-4EBC-A8CC-83D8B0EB2A30}" srcOrd="0" destOrd="0" presId="urn:microsoft.com/office/officeart/2005/8/layout/list1"/>
    <dgm:cxn modelId="{CEEADA49-7D05-4D31-A045-886704E3DDE1}" type="presParOf" srcId="{5374DBEE-3D2C-4B33-8550-E4D18B394B3B}" destId="{3FD83408-AD5E-494C-BF45-E339021C8514}" srcOrd="1" destOrd="0" presId="urn:microsoft.com/office/officeart/2005/8/layout/list1"/>
    <dgm:cxn modelId="{A24C2122-7C90-48CC-961F-9801607A9BB6}" type="presParOf" srcId="{6F6E497E-815E-4231-822C-9A0695870F55}" destId="{89190E28-B8CF-4AEA-B8FF-887FAE3F8AF7}" srcOrd="5" destOrd="0" presId="urn:microsoft.com/office/officeart/2005/8/layout/list1"/>
    <dgm:cxn modelId="{DCA4F5CC-1D3A-4A21-8447-D7E446560E29}" type="presParOf" srcId="{6F6E497E-815E-4231-822C-9A0695870F55}" destId="{0A95E6D1-79F9-44A0-A8FE-35199202C3B3}" srcOrd="6" destOrd="0" presId="urn:microsoft.com/office/officeart/2005/8/layout/list1"/>
    <dgm:cxn modelId="{7CCA1BA5-3A49-48A9-ACC6-14C56216B529}" type="presParOf" srcId="{6F6E497E-815E-4231-822C-9A0695870F55}" destId="{A4D5A968-43AF-4AAF-802B-0DF2827057B1}" srcOrd="7" destOrd="0" presId="urn:microsoft.com/office/officeart/2005/8/layout/list1"/>
    <dgm:cxn modelId="{4887C313-7842-4026-985E-EA7BAE1A5418}" type="presParOf" srcId="{6F6E497E-815E-4231-822C-9A0695870F55}" destId="{3F0D1D47-DB42-45DF-9728-88E2E2A61BF5}" srcOrd="8" destOrd="0" presId="urn:microsoft.com/office/officeart/2005/8/layout/list1"/>
    <dgm:cxn modelId="{3796B1B7-EEF8-404E-B911-684614B8A915}" type="presParOf" srcId="{3F0D1D47-DB42-45DF-9728-88E2E2A61BF5}" destId="{4ED34A74-B994-44E8-8462-6E757DD1ADA3}" srcOrd="0" destOrd="0" presId="urn:microsoft.com/office/officeart/2005/8/layout/list1"/>
    <dgm:cxn modelId="{5204D00B-B583-4A4B-9822-538469979894}" type="presParOf" srcId="{3F0D1D47-DB42-45DF-9728-88E2E2A61BF5}" destId="{FB1C0352-02AC-4BDE-BFCD-CC2FF85402DE}" srcOrd="1" destOrd="0" presId="urn:microsoft.com/office/officeart/2005/8/layout/list1"/>
    <dgm:cxn modelId="{EDD80D30-0860-47E9-9FD2-30A325EA0DB2}" type="presParOf" srcId="{6F6E497E-815E-4231-822C-9A0695870F55}" destId="{AC23FC1A-0DEE-4986-A14E-B220126BB088}" srcOrd="9" destOrd="0" presId="urn:microsoft.com/office/officeart/2005/8/layout/list1"/>
    <dgm:cxn modelId="{D459281E-7DAC-4145-90BD-AE6306855502}" type="presParOf" srcId="{6F6E497E-815E-4231-822C-9A0695870F55}" destId="{CE1DCDF1-8B69-462C-A120-9AF0A834C8AA}" srcOrd="10" destOrd="0" presId="urn:microsoft.com/office/officeart/2005/8/layout/list1"/>
    <dgm:cxn modelId="{9664F30D-63AA-4FF0-A881-2D6BBBB269A4}" type="presParOf" srcId="{6F6E497E-815E-4231-822C-9A0695870F55}" destId="{AEAD6249-74B9-4C57-8122-D7563AC13051}" srcOrd="11" destOrd="0" presId="urn:microsoft.com/office/officeart/2005/8/layout/list1"/>
    <dgm:cxn modelId="{F17ACD1E-558E-4EBF-8572-19C6EAF13BF4}" type="presParOf" srcId="{6F6E497E-815E-4231-822C-9A0695870F55}" destId="{E11BC731-6812-48AC-B6C7-B53E7DC83FF1}" srcOrd="12" destOrd="0" presId="urn:microsoft.com/office/officeart/2005/8/layout/list1"/>
    <dgm:cxn modelId="{D28BBF40-82FD-4067-B637-CD6F1B2EA688}" type="presParOf" srcId="{E11BC731-6812-48AC-B6C7-B53E7DC83FF1}" destId="{305FF9A4-EF47-4935-8FF1-5BC1D27BA353}" srcOrd="0" destOrd="0" presId="urn:microsoft.com/office/officeart/2005/8/layout/list1"/>
    <dgm:cxn modelId="{A0DE35C9-C5D0-4D60-829E-70B739493B05}" type="presParOf" srcId="{E11BC731-6812-48AC-B6C7-B53E7DC83FF1}" destId="{2055D16D-9757-4E3E-AEE0-80DEAF182565}" srcOrd="1" destOrd="0" presId="urn:microsoft.com/office/officeart/2005/8/layout/list1"/>
    <dgm:cxn modelId="{1DE36A2C-8971-4A43-B509-C6CCE67A87D4}" type="presParOf" srcId="{6F6E497E-815E-4231-822C-9A0695870F55}" destId="{E2F5263A-22F1-4134-9B28-8851DB1B1496}" srcOrd="13" destOrd="0" presId="urn:microsoft.com/office/officeart/2005/8/layout/list1"/>
    <dgm:cxn modelId="{B2BA7229-0886-49EC-9771-70FB09C71B19}" type="presParOf" srcId="{6F6E497E-815E-4231-822C-9A0695870F55}" destId="{487301B8-72BE-4C48-BA37-8A8195CC33FF}" srcOrd="14" destOrd="0" presId="urn:microsoft.com/office/officeart/2005/8/layout/list1"/>
    <dgm:cxn modelId="{7E0B25C7-60C5-4E15-9BF1-BA28E85BDBC6}" type="presParOf" srcId="{6F6E497E-815E-4231-822C-9A0695870F55}" destId="{8DED2B1C-149F-4825-AA1D-FFE39A1DE9C6}" srcOrd="15" destOrd="0" presId="urn:microsoft.com/office/officeart/2005/8/layout/list1"/>
    <dgm:cxn modelId="{230E1137-4A02-499D-A4F3-98A64133770F}" type="presParOf" srcId="{6F6E497E-815E-4231-822C-9A0695870F55}" destId="{8C039236-B1B1-4236-8C84-8B5A56BD1375}" srcOrd="16" destOrd="0" presId="urn:microsoft.com/office/officeart/2005/8/layout/list1"/>
    <dgm:cxn modelId="{ED61FB04-7B80-4FFD-94BE-2D4F7DE77657}" type="presParOf" srcId="{8C039236-B1B1-4236-8C84-8B5A56BD1375}" destId="{577C6563-218F-4F42-846D-391F155D4E0F}" srcOrd="0" destOrd="0" presId="urn:microsoft.com/office/officeart/2005/8/layout/list1"/>
    <dgm:cxn modelId="{76C33FAE-855D-431E-A7D8-230043E5BADB}" type="presParOf" srcId="{8C039236-B1B1-4236-8C84-8B5A56BD1375}" destId="{FE5A9A60-B3C4-44EA-810A-71427BA72294}" srcOrd="1" destOrd="0" presId="urn:microsoft.com/office/officeart/2005/8/layout/list1"/>
    <dgm:cxn modelId="{3850AFD4-F0C5-492B-ADC2-A46F8151ABBD}" type="presParOf" srcId="{6F6E497E-815E-4231-822C-9A0695870F55}" destId="{6A99B0AA-87EC-40C8-A5E5-578A16A623A5}" srcOrd="17" destOrd="0" presId="urn:microsoft.com/office/officeart/2005/8/layout/list1"/>
    <dgm:cxn modelId="{BE44E729-A423-474F-B36F-21C16601A872}" type="presParOf" srcId="{6F6E497E-815E-4231-822C-9A0695870F55}" destId="{468953DC-CBCA-4887-A679-D79CE20E0BBC}" srcOrd="18" destOrd="0" presId="urn:microsoft.com/office/officeart/2005/8/layout/list1"/>
    <dgm:cxn modelId="{CED961F2-00C1-415F-946C-F50D59CA2CAF}" type="presParOf" srcId="{6F6E497E-815E-4231-822C-9A0695870F55}" destId="{9CF7964F-7E22-442F-B406-5E0B94278BBB}" srcOrd="19" destOrd="0" presId="urn:microsoft.com/office/officeart/2005/8/layout/list1"/>
    <dgm:cxn modelId="{E150500C-8288-4681-9C63-2E92C3AA3B7D}" type="presParOf" srcId="{6F6E497E-815E-4231-822C-9A0695870F55}" destId="{47C16611-913A-487F-B2A5-A94BBD5E6DCF}" srcOrd="20" destOrd="0" presId="urn:microsoft.com/office/officeart/2005/8/layout/list1"/>
    <dgm:cxn modelId="{53AF5335-C2C2-40CD-87F3-6F4495D7A098}" type="presParOf" srcId="{47C16611-913A-487F-B2A5-A94BBD5E6DCF}" destId="{AA09CD02-1FF7-42F4-A086-16C96C8058E4}" srcOrd="0" destOrd="0" presId="urn:microsoft.com/office/officeart/2005/8/layout/list1"/>
    <dgm:cxn modelId="{ABF38A09-D887-42D6-9854-C27B8F03B532}" type="presParOf" srcId="{47C16611-913A-487F-B2A5-A94BBD5E6DCF}" destId="{F59BA14B-CEA4-413E-90CE-95972031520A}" srcOrd="1" destOrd="0" presId="urn:microsoft.com/office/officeart/2005/8/layout/list1"/>
    <dgm:cxn modelId="{CCC98C9D-DCDB-4E1C-B8A3-EA0D779B1BDA}" type="presParOf" srcId="{6F6E497E-815E-4231-822C-9A0695870F55}" destId="{8DC8D19C-8551-4D7A-BC92-9C78686201BF}" srcOrd="21" destOrd="0" presId="urn:microsoft.com/office/officeart/2005/8/layout/list1"/>
    <dgm:cxn modelId="{B7A815E3-42D6-4EA0-85E3-71C4855CA44A}" type="presParOf" srcId="{6F6E497E-815E-4231-822C-9A0695870F55}" destId="{CB564986-0606-4BDB-BC48-EE801E5FDE6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A2A03-98CE-41BF-916A-0CC4769C503A}"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4DBDFE05-08C2-40B2-B187-CA26CE92EC82}">
      <dgm:prSet custT="1"/>
      <dgm:spPr/>
      <dgm:t>
        <a:bodyPr/>
        <a:lstStyle/>
        <a:p>
          <a:r>
            <a:rPr lang="en-US" sz="2400" b="1" dirty="0"/>
            <a:t>Commitments</a:t>
          </a:r>
        </a:p>
      </dgm:t>
    </dgm:pt>
    <dgm:pt modelId="{B3B4950A-70D0-499E-B15C-DFA8E8B4BF50}" type="parTrans" cxnId="{C0BF4735-E36A-4173-A99E-2778F13EF26C}">
      <dgm:prSet/>
      <dgm:spPr/>
      <dgm:t>
        <a:bodyPr/>
        <a:lstStyle/>
        <a:p>
          <a:endParaRPr lang="en-US"/>
        </a:p>
      </dgm:t>
    </dgm:pt>
    <dgm:pt modelId="{9B847F09-D232-4CDB-BD40-2FF4B54D60CA}" type="sibTrans" cxnId="{C0BF4735-E36A-4173-A99E-2778F13EF26C}">
      <dgm:prSet/>
      <dgm:spPr/>
      <dgm:t>
        <a:bodyPr/>
        <a:lstStyle/>
        <a:p>
          <a:endParaRPr lang="en-US"/>
        </a:p>
      </dgm:t>
    </dgm:pt>
    <dgm:pt modelId="{107884CA-2DC1-4669-806A-E030398E18D9}">
      <dgm:prSet custT="1"/>
      <dgm:spPr/>
      <dgm:t>
        <a:bodyPr/>
        <a:lstStyle/>
        <a:p>
          <a:pPr>
            <a:lnSpc>
              <a:spcPct val="100000"/>
            </a:lnSpc>
          </a:pPr>
          <a:r>
            <a:rPr lang="en-US" sz="2000" dirty="0"/>
            <a:t>Can cause problems post award if your PI is successful with proposals</a:t>
          </a:r>
        </a:p>
      </dgm:t>
    </dgm:pt>
    <dgm:pt modelId="{2D6939B5-9B3C-463C-9CEB-2F10D0EE05D9}" type="parTrans" cxnId="{EDFA4E47-0636-40C9-B83E-7ABC4417E628}">
      <dgm:prSet/>
      <dgm:spPr/>
      <dgm:t>
        <a:bodyPr/>
        <a:lstStyle/>
        <a:p>
          <a:endParaRPr lang="en-US"/>
        </a:p>
      </dgm:t>
    </dgm:pt>
    <dgm:pt modelId="{929ADBDA-2B77-4971-A625-3FDD6F5A5161}" type="sibTrans" cxnId="{EDFA4E47-0636-40C9-B83E-7ABC4417E628}">
      <dgm:prSet/>
      <dgm:spPr/>
      <dgm:t>
        <a:bodyPr/>
        <a:lstStyle/>
        <a:p>
          <a:endParaRPr lang="en-US"/>
        </a:p>
      </dgm:t>
    </dgm:pt>
    <dgm:pt modelId="{012EAE5C-6E44-48AB-A864-1E0E028952FC}">
      <dgm:prSet custT="1"/>
      <dgm:spPr/>
      <dgm:t>
        <a:bodyPr/>
        <a:lstStyle/>
        <a:p>
          <a:r>
            <a:rPr lang="en-US" sz="2400" b="1" dirty="0"/>
            <a:t>Cost Share</a:t>
          </a:r>
        </a:p>
      </dgm:t>
    </dgm:pt>
    <dgm:pt modelId="{B579652C-2F52-4F84-9D63-84CEC1BE67CC}" type="parTrans" cxnId="{C175C31E-6382-470F-990D-144B5238F029}">
      <dgm:prSet/>
      <dgm:spPr/>
      <dgm:t>
        <a:bodyPr/>
        <a:lstStyle/>
        <a:p>
          <a:endParaRPr lang="en-US"/>
        </a:p>
      </dgm:t>
    </dgm:pt>
    <dgm:pt modelId="{0ADA5DAB-D4B0-4C9C-9943-2A6C9B720E58}" type="sibTrans" cxnId="{C175C31E-6382-470F-990D-144B5238F029}">
      <dgm:prSet/>
      <dgm:spPr/>
      <dgm:t>
        <a:bodyPr/>
        <a:lstStyle/>
        <a:p>
          <a:endParaRPr lang="en-US"/>
        </a:p>
      </dgm:t>
    </dgm:pt>
    <dgm:pt modelId="{E14F7564-8DEF-4E20-87EA-2E8048C7A3A7}">
      <dgm:prSet custT="1"/>
      <dgm:spPr/>
      <dgm:t>
        <a:bodyPr/>
        <a:lstStyle/>
        <a:p>
          <a:pPr>
            <a:lnSpc>
              <a:spcPct val="100000"/>
            </a:lnSpc>
          </a:pPr>
          <a:r>
            <a:rPr lang="en-US" sz="2000" dirty="0"/>
            <a:t>Be aware of cost share at time of proposal</a:t>
          </a:r>
        </a:p>
      </dgm:t>
    </dgm:pt>
    <dgm:pt modelId="{4A2CAA73-6CCC-4822-9CD5-AF9392FA41C5}" type="parTrans" cxnId="{9EF92E1C-6E4B-4D7F-AA68-8ABB88A4B0A3}">
      <dgm:prSet/>
      <dgm:spPr/>
      <dgm:t>
        <a:bodyPr/>
        <a:lstStyle/>
        <a:p>
          <a:endParaRPr lang="en-US"/>
        </a:p>
      </dgm:t>
    </dgm:pt>
    <dgm:pt modelId="{699A8EC8-606C-4F39-8337-56F6D0D191F9}" type="sibTrans" cxnId="{9EF92E1C-6E4B-4D7F-AA68-8ABB88A4B0A3}">
      <dgm:prSet/>
      <dgm:spPr/>
      <dgm:t>
        <a:bodyPr/>
        <a:lstStyle/>
        <a:p>
          <a:endParaRPr lang="en-US"/>
        </a:p>
      </dgm:t>
    </dgm:pt>
    <dgm:pt modelId="{223C2B6E-8755-439C-9308-ECEEEE7029D3}">
      <dgm:prSet custT="1"/>
      <dgm:spPr/>
      <dgm:t>
        <a:bodyPr/>
        <a:lstStyle/>
        <a:p>
          <a:pPr>
            <a:lnSpc>
              <a:spcPct val="100000"/>
            </a:lnSpc>
          </a:pPr>
          <a:r>
            <a:rPr lang="en-US" sz="2000" dirty="0"/>
            <a:t>Don’t let your PI volunteer cost share!</a:t>
          </a:r>
        </a:p>
      </dgm:t>
    </dgm:pt>
    <dgm:pt modelId="{B05D7BC0-7DB6-43BA-8890-7BCF67BF654C}" type="parTrans" cxnId="{8EE7F02D-9288-49FB-AC14-F3E49503F810}">
      <dgm:prSet/>
      <dgm:spPr/>
      <dgm:t>
        <a:bodyPr/>
        <a:lstStyle/>
        <a:p>
          <a:endParaRPr lang="en-US"/>
        </a:p>
      </dgm:t>
    </dgm:pt>
    <dgm:pt modelId="{A63B92F4-1D58-4C57-BE98-451D01454DC9}" type="sibTrans" cxnId="{8EE7F02D-9288-49FB-AC14-F3E49503F810}">
      <dgm:prSet/>
      <dgm:spPr/>
      <dgm:t>
        <a:bodyPr/>
        <a:lstStyle/>
        <a:p>
          <a:endParaRPr lang="en-US"/>
        </a:p>
      </dgm:t>
    </dgm:pt>
    <dgm:pt modelId="{03C4E608-856A-43E9-BF15-3778BDC2B2E5}">
      <dgm:prSet custT="1"/>
      <dgm:spPr/>
      <dgm:t>
        <a:bodyPr/>
        <a:lstStyle/>
        <a:p>
          <a:pPr>
            <a:lnSpc>
              <a:spcPct val="100000"/>
            </a:lnSpc>
          </a:pPr>
          <a:r>
            <a:rPr lang="en-US" sz="2000" dirty="0"/>
            <a:t>Cost share must be set up when the award comes and tracked post award</a:t>
          </a:r>
          <a:r>
            <a:rPr lang="en-US" sz="1900" dirty="0"/>
            <a:t>		</a:t>
          </a:r>
        </a:p>
      </dgm:t>
    </dgm:pt>
    <dgm:pt modelId="{C31A858D-7768-4639-A939-D0C772BE1271}" type="parTrans" cxnId="{AAEA0334-28A8-4B0A-8087-6927101EBED8}">
      <dgm:prSet/>
      <dgm:spPr/>
      <dgm:t>
        <a:bodyPr/>
        <a:lstStyle/>
        <a:p>
          <a:endParaRPr lang="en-US"/>
        </a:p>
      </dgm:t>
    </dgm:pt>
    <dgm:pt modelId="{84CA33F3-C4AF-4B80-B4DC-95BACC981444}" type="sibTrans" cxnId="{AAEA0334-28A8-4B0A-8087-6927101EBED8}">
      <dgm:prSet/>
      <dgm:spPr/>
      <dgm:t>
        <a:bodyPr/>
        <a:lstStyle/>
        <a:p>
          <a:endParaRPr lang="en-US"/>
        </a:p>
      </dgm:t>
    </dgm:pt>
    <dgm:pt modelId="{1E52BC74-6FFD-4A3D-A352-DDF82EF6FC40}">
      <dgm:prSet custT="1"/>
      <dgm:spPr/>
      <dgm:t>
        <a:bodyPr/>
        <a:lstStyle/>
        <a:p>
          <a:r>
            <a:rPr lang="en-US" sz="2400" b="1" dirty="0"/>
            <a:t>Subawards</a:t>
          </a:r>
        </a:p>
      </dgm:t>
    </dgm:pt>
    <dgm:pt modelId="{A67D8532-AF4B-46B2-8629-1DB5FB2BE2BB}" type="parTrans" cxnId="{7FE4F0F7-B090-44A3-B93C-72BCDB5128A5}">
      <dgm:prSet/>
      <dgm:spPr/>
      <dgm:t>
        <a:bodyPr/>
        <a:lstStyle/>
        <a:p>
          <a:endParaRPr lang="en-US"/>
        </a:p>
      </dgm:t>
    </dgm:pt>
    <dgm:pt modelId="{418EECA3-225D-424D-B7A7-A5C0EC549204}" type="sibTrans" cxnId="{7FE4F0F7-B090-44A3-B93C-72BCDB5128A5}">
      <dgm:prSet/>
      <dgm:spPr/>
      <dgm:t>
        <a:bodyPr/>
        <a:lstStyle/>
        <a:p>
          <a:endParaRPr lang="en-US"/>
        </a:p>
      </dgm:t>
    </dgm:pt>
    <dgm:pt modelId="{D1831AFD-7043-47E8-8ABB-4A786B86B89D}">
      <dgm:prSet custT="1"/>
      <dgm:spPr/>
      <dgm:t>
        <a:bodyPr/>
        <a:lstStyle/>
        <a:p>
          <a:pPr>
            <a:lnSpc>
              <a:spcPct val="100000"/>
            </a:lnSpc>
          </a:pPr>
          <a:r>
            <a:rPr lang="en-US" sz="2000" dirty="0"/>
            <a:t>Be aware of outgoing subawards</a:t>
          </a:r>
        </a:p>
      </dgm:t>
    </dgm:pt>
    <dgm:pt modelId="{9A1C15F1-36DA-47A0-89BC-4E8405FE47DF}" type="parTrans" cxnId="{51C7395F-9265-4516-ABD2-A156EA7F01AD}">
      <dgm:prSet/>
      <dgm:spPr/>
      <dgm:t>
        <a:bodyPr/>
        <a:lstStyle/>
        <a:p>
          <a:endParaRPr lang="en-US"/>
        </a:p>
      </dgm:t>
    </dgm:pt>
    <dgm:pt modelId="{B5A56272-764A-43D1-B6B0-A6246E736C89}" type="sibTrans" cxnId="{51C7395F-9265-4516-ABD2-A156EA7F01AD}">
      <dgm:prSet/>
      <dgm:spPr/>
      <dgm:t>
        <a:bodyPr/>
        <a:lstStyle/>
        <a:p>
          <a:endParaRPr lang="en-US"/>
        </a:p>
      </dgm:t>
    </dgm:pt>
    <dgm:pt modelId="{5D6CB21F-CF83-478D-ABFE-CC1F6599C8A0}">
      <dgm:prSet custT="1"/>
      <dgm:spPr/>
      <dgm:t>
        <a:bodyPr/>
        <a:lstStyle/>
        <a:p>
          <a:pPr>
            <a:lnSpc>
              <a:spcPct val="100000"/>
            </a:lnSpc>
          </a:pPr>
          <a:r>
            <a:rPr lang="en-US" sz="2000" dirty="0"/>
            <a:t>Department initiates subaward in the Subaward Portal</a:t>
          </a:r>
        </a:p>
      </dgm:t>
    </dgm:pt>
    <dgm:pt modelId="{156ECE5B-C3CF-4B88-BC6F-0CA4E0555DFF}" type="parTrans" cxnId="{A05709F3-E9A1-409B-AD80-8917B3A449CC}">
      <dgm:prSet/>
      <dgm:spPr/>
      <dgm:t>
        <a:bodyPr/>
        <a:lstStyle/>
        <a:p>
          <a:endParaRPr lang="en-US"/>
        </a:p>
      </dgm:t>
    </dgm:pt>
    <dgm:pt modelId="{2365CDB9-4194-4B19-A7EB-F9A8DD98C8FB}" type="sibTrans" cxnId="{A05709F3-E9A1-409B-AD80-8917B3A449CC}">
      <dgm:prSet/>
      <dgm:spPr/>
      <dgm:t>
        <a:bodyPr/>
        <a:lstStyle/>
        <a:p>
          <a:endParaRPr lang="en-US"/>
        </a:p>
      </dgm:t>
    </dgm:pt>
    <dgm:pt modelId="{74A3246D-9379-456B-9382-0B0C117CB411}">
      <dgm:prSet custT="1"/>
      <dgm:spPr/>
      <dgm:t>
        <a:bodyPr/>
        <a:lstStyle/>
        <a:p>
          <a:pPr>
            <a:lnSpc>
              <a:spcPct val="100000"/>
            </a:lnSpc>
          </a:pPr>
          <a:r>
            <a:rPr lang="en-US" sz="2000" dirty="0"/>
            <a:t>Monitor subaward invoicing as the award goes on</a:t>
          </a:r>
        </a:p>
      </dgm:t>
    </dgm:pt>
    <dgm:pt modelId="{5DEF9B6F-CB8D-457E-B7A4-4D83380A001C}" type="parTrans" cxnId="{3A1236B7-129A-4504-A997-A79842132EF2}">
      <dgm:prSet/>
      <dgm:spPr/>
      <dgm:t>
        <a:bodyPr/>
        <a:lstStyle/>
        <a:p>
          <a:endParaRPr lang="en-US"/>
        </a:p>
      </dgm:t>
    </dgm:pt>
    <dgm:pt modelId="{5A4DB7AA-BA24-4869-B81B-5981D6BC9A51}" type="sibTrans" cxnId="{3A1236B7-129A-4504-A997-A79842132EF2}">
      <dgm:prSet/>
      <dgm:spPr/>
      <dgm:t>
        <a:bodyPr/>
        <a:lstStyle/>
        <a:p>
          <a:endParaRPr lang="en-US"/>
        </a:p>
      </dgm:t>
    </dgm:pt>
    <dgm:pt modelId="{51E313C4-BDFB-40C2-A555-9307569D74B4}">
      <dgm:prSet custT="1"/>
      <dgm:spPr/>
      <dgm:t>
        <a:bodyPr/>
        <a:lstStyle/>
        <a:p>
          <a:pPr>
            <a:lnSpc>
              <a:spcPct val="100000"/>
            </a:lnSpc>
          </a:pPr>
          <a:r>
            <a:rPr lang="en-US" sz="2000" dirty="0"/>
            <a:t>There’s only so much time and effort to spread around!</a:t>
          </a:r>
        </a:p>
      </dgm:t>
    </dgm:pt>
    <dgm:pt modelId="{BF0D8F04-876A-4A85-9154-3530A94D3492}" type="parTrans" cxnId="{F895CB7A-B5A0-4E9F-9B56-61AA92C1B0EE}">
      <dgm:prSet/>
      <dgm:spPr/>
      <dgm:t>
        <a:bodyPr/>
        <a:lstStyle/>
        <a:p>
          <a:endParaRPr lang="en-US"/>
        </a:p>
      </dgm:t>
    </dgm:pt>
    <dgm:pt modelId="{5784D54A-562D-44A1-A241-E38EE8FEAF4B}" type="sibTrans" cxnId="{F895CB7A-B5A0-4E9F-9B56-61AA92C1B0EE}">
      <dgm:prSet/>
      <dgm:spPr/>
      <dgm:t>
        <a:bodyPr/>
        <a:lstStyle/>
        <a:p>
          <a:endParaRPr lang="en-US"/>
        </a:p>
      </dgm:t>
    </dgm:pt>
    <dgm:pt modelId="{2E2C43EF-5C04-4F31-8DC4-BD4AF0728513}" type="pres">
      <dgm:prSet presAssocID="{E52A2A03-98CE-41BF-916A-0CC4769C503A}" presName="Name0" presStyleCnt="0">
        <dgm:presLayoutVars>
          <dgm:dir/>
          <dgm:animLvl val="lvl"/>
          <dgm:resizeHandles val="exact"/>
        </dgm:presLayoutVars>
      </dgm:prSet>
      <dgm:spPr/>
    </dgm:pt>
    <dgm:pt modelId="{C5E66F73-F9C6-4F9D-8C08-7046E9A9D217}" type="pres">
      <dgm:prSet presAssocID="{4DBDFE05-08C2-40B2-B187-CA26CE92EC82}" presName="composite" presStyleCnt="0"/>
      <dgm:spPr/>
    </dgm:pt>
    <dgm:pt modelId="{21F79BD9-31CB-4FCD-B677-76F8059E3376}" type="pres">
      <dgm:prSet presAssocID="{4DBDFE05-08C2-40B2-B187-CA26CE92EC82}" presName="parTx" presStyleLbl="alignNode1" presStyleIdx="0" presStyleCnt="3">
        <dgm:presLayoutVars>
          <dgm:chMax val="0"/>
          <dgm:chPref val="0"/>
          <dgm:bulletEnabled val="1"/>
        </dgm:presLayoutVars>
      </dgm:prSet>
      <dgm:spPr/>
    </dgm:pt>
    <dgm:pt modelId="{9C1D7183-05D6-4E43-93F3-E3DF9B9C0DC4}" type="pres">
      <dgm:prSet presAssocID="{4DBDFE05-08C2-40B2-B187-CA26CE92EC82}" presName="desTx" presStyleLbl="alignAccFollowNode1" presStyleIdx="0" presStyleCnt="3">
        <dgm:presLayoutVars>
          <dgm:bulletEnabled val="1"/>
        </dgm:presLayoutVars>
      </dgm:prSet>
      <dgm:spPr/>
    </dgm:pt>
    <dgm:pt modelId="{C6BF0796-D280-4500-B114-E416B1C705DF}" type="pres">
      <dgm:prSet presAssocID="{9B847F09-D232-4CDB-BD40-2FF4B54D60CA}" presName="space" presStyleCnt="0"/>
      <dgm:spPr/>
    </dgm:pt>
    <dgm:pt modelId="{27F01A3E-669F-433F-8E07-078DD46437B1}" type="pres">
      <dgm:prSet presAssocID="{012EAE5C-6E44-48AB-A864-1E0E028952FC}" presName="composite" presStyleCnt="0"/>
      <dgm:spPr/>
    </dgm:pt>
    <dgm:pt modelId="{129DEBEC-9194-4415-9431-82BA511CA12A}" type="pres">
      <dgm:prSet presAssocID="{012EAE5C-6E44-48AB-A864-1E0E028952FC}" presName="parTx" presStyleLbl="alignNode1" presStyleIdx="1" presStyleCnt="3">
        <dgm:presLayoutVars>
          <dgm:chMax val="0"/>
          <dgm:chPref val="0"/>
          <dgm:bulletEnabled val="1"/>
        </dgm:presLayoutVars>
      </dgm:prSet>
      <dgm:spPr/>
    </dgm:pt>
    <dgm:pt modelId="{2051EC40-CAFA-4EE5-B176-634D780A7B99}" type="pres">
      <dgm:prSet presAssocID="{012EAE5C-6E44-48AB-A864-1E0E028952FC}" presName="desTx" presStyleLbl="alignAccFollowNode1" presStyleIdx="1" presStyleCnt="3">
        <dgm:presLayoutVars>
          <dgm:bulletEnabled val="1"/>
        </dgm:presLayoutVars>
      </dgm:prSet>
      <dgm:spPr/>
    </dgm:pt>
    <dgm:pt modelId="{A52DB695-3ED1-45C0-8778-E77CBA4691E7}" type="pres">
      <dgm:prSet presAssocID="{0ADA5DAB-D4B0-4C9C-9943-2A6C9B720E58}" presName="space" presStyleCnt="0"/>
      <dgm:spPr/>
    </dgm:pt>
    <dgm:pt modelId="{51F4C6E8-C120-40B3-B6F6-ACF80FC8F4AC}" type="pres">
      <dgm:prSet presAssocID="{1E52BC74-6FFD-4A3D-A352-DDF82EF6FC40}" presName="composite" presStyleCnt="0"/>
      <dgm:spPr/>
    </dgm:pt>
    <dgm:pt modelId="{E3142A44-27C3-477E-82BC-DDC947E991AF}" type="pres">
      <dgm:prSet presAssocID="{1E52BC74-6FFD-4A3D-A352-DDF82EF6FC40}" presName="parTx" presStyleLbl="alignNode1" presStyleIdx="2" presStyleCnt="3">
        <dgm:presLayoutVars>
          <dgm:chMax val="0"/>
          <dgm:chPref val="0"/>
          <dgm:bulletEnabled val="1"/>
        </dgm:presLayoutVars>
      </dgm:prSet>
      <dgm:spPr/>
    </dgm:pt>
    <dgm:pt modelId="{6F7606CB-9089-411F-878C-C6191309B084}" type="pres">
      <dgm:prSet presAssocID="{1E52BC74-6FFD-4A3D-A352-DDF82EF6FC40}" presName="desTx" presStyleLbl="alignAccFollowNode1" presStyleIdx="2" presStyleCnt="3">
        <dgm:presLayoutVars>
          <dgm:bulletEnabled val="1"/>
        </dgm:presLayoutVars>
      </dgm:prSet>
      <dgm:spPr/>
    </dgm:pt>
  </dgm:ptLst>
  <dgm:cxnLst>
    <dgm:cxn modelId="{CCA93504-2B10-4D87-8FA2-C461FFAD9EAD}" type="presOf" srcId="{4DBDFE05-08C2-40B2-B187-CA26CE92EC82}" destId="{21F79BD9-31CB-4FCD-B677-76F8059E3376}" srcOrd="0" destOrd="0" presId="urn:microsoft.com/office/officeart/2005/8/layout/hList1"/>
    <dgm:cxn modelId="{BEB72516-D2EA-4590-A4BB-F03F70A6464F}" type="presOf" srcId="{5D6CB21F-CF83-478D-ABFE-CC1F6599C8A0}" destId="{6F7606CB-9089-411F-878C-C6191309B084}" srcOrd="0" destOrd="1" presId="urn:microsoft.com/office/officeart/2005/8/layout/hList1"/>
    <dgm:cxn modelId="{3DD40F17-19DC-4933-8A63-CA3FB6E7EFBC}" type="presOf" srcId="{03C4E608-856A-43E9-BF15-3778BDC2B2E5}" destId="{2051EC40-CAFA-4EE5-B176-634D780A7B99}" srcOrd="0" destOrd="2" presId="urn:microsoft.com/office/officeart/2005/8/layout/hList1"/>
    <dgm:cxn modelId="{9EF92E1C-6E4B-4D7F-AA68-8ABB88A4B0A3}" srcId="{012EAE5C-6E44-48AB-A864-1E0E028952FC}" destId="{E14F7564-8DEF-4E20-87EA-2E8048C7A3A7}" srcOrd="0" destOrd="0" parTransId="{4A2CAA73-6CCC-4822-9CD5-AF9392FA41C5}" sibTransId="{699A8EC8-606C-4F39-8337-56F6D0D191F9}"/>
    <dgm:cxn modelId="{C175C31E-6382-470F-990D-144B5238F029}" srcId="{E52A2A03-98CE-41BF-916A-0CC4769C503A}" destId="{012EAE5C-6E44-48AB-A864-1E0E028952FC}" srcOrd="1" destOrd="0" parTransId="{B579652C-2F52-4F84-9D63-84CEC1BE67CC}" sibTransId="{0ADA5DAB-D4B0-4C9C-9943-2A6C9B720E58}"/>
    <dgm:cxn modelId="{8EE7F02D-9288-49FB-AC14-F3E49503F810}" srcId="{012EAE5C-6E44-48AB-A864-1E0E028952FC}" destId="{223C2B6E-8755-439C-9308-ECEEEE7029D3}" srcOrd="1" destOrd="0" parTransId="{B05D7BC0-7DB6-43BA-8890-7BCF67BF654C}" sibTransId="{A63B92F4-1D58-4C57-BE98-451D01454DC9}"/>
    <dgm:cxn modelId="{32727E30-EF49-4EF6-B42A-F381DB068D83}" type="presOf" srcId="{E14F7564-8DEF-4E20-87EA-2E8048C7A3A7}" destId="{2051EC40-CAFA-4EE5-B176-634D780A7B99}" srcOrd="0" destOrd="0" presId="urn:microsoft.com/office/officeart/2005/8/layout/hList1"/>
    <dgm:cxn modelId="{AAEA0334-28A8-4B0A-8087-6927101EBED8}" srcId="{012EAE5C-6E44-48AB-A864-1E0E028952FC}" destId="{03C4E608-856A-43E9-BF15-3778BDC2B2E5}" srcOrd="2" destOrd="0" parTransId="{C31A858D-7768-4639-A939-D0C772BE1271}" sibTransId="{84CA33F3-C4AF-4B80-B4DC-95BACC981444}"/>
    <dgm:cxn modelId="{C0BF4735-E36A-4173-A99E-2778F13EF26C}" srcId="{E52A2A03-98CE-41BF-916A-0CC4769C503A}" destId="{4DBDFE05-08C2-40B2-B187-CA26CE92EC82}" srcOrd="0" destOrd="0" parTransId="{B3B4950A-70D0-499E-B15C-DFA8E8B4BF50}" sibTransId="{9B847F09-D232-4CDB-BD40-2FF4B54D60CA}"/>
    <dgm:cxn modelId="{51C7395F-9265-4516-ABD2-A156EA7F01AD}" srcId="{1E52BC74-6FFD-4A3D-A352-DDF82EF6FC40}" destId="{D1831AFD-7043-47E8-8ABB-4A786B86B89D}" srcOrd="0" destOrd="0" parTransId="{9A1C15F1-36DA-47A0-89BC-4E8405FE47DF}" sibTransId="{B5A56272-764A-43D1-B6B0-A6246E736C89}"/>
    <dgm:cxn modelId="{E4917D5F-0A0E-4F4C-BB09-D24742D6E175}" type="presOf" srcId="{D1831AFD-7043-47E8-8ABB-4A786B86B89D}" destId="{6F7606CB-9089-411F-878C-C6191309B084}" srcOrd="0" destOrd="0" presId="urn:microsoft.com/office/officeart/2005/8/layout/hList1"/>
    <dgm:cxn modelId="{6FB38942-DB43-446D-9B3C-95741DDFAE54}" type="presOf" srcId="{012EAE5C-6E44-48AB-A864-1E0E028952FC}" destId="{129DEBEC-9194-4415-9431-82BA511CA12A}" srcOrd="0" destOrd="0" presId="urn:microsoft.com/office/officeart/2005/8/layout/hList1"/>
    <dgm:cxn modelId="{EDFA4E47-0636-40C9-B83E-7ABC4417E628}" srcId="{4DBDFE05-08C2-40B2-B187-CA26CE92EC82}" destId="{107884CA-2DC1-4669-806A-E030398E18D9}" srcOrd="0" destOrd="0" parTransId="{2D6939B5-9B3C-463C-9CEB-2F10D0EE05D9}" sibTransId="{929ADBDA-2B77-4971-A625-3FDD6F5A5161}"/>
    <dgm:cxn modelId="{17EE1048-7D83-41EF-AB54-ECC8D529F880}" type="presOf" srcId="{1E52BC74-6FFD-4A3D-A352-DDF82EF6FC40}" destId="{E3142A44-27C3-477E-82BC-DDC947E991AF}" srcOrd="0" destOrd="0" presId="urn:microsoft.com/office/officeart/2005/8/layout/hList1"/>
    <dgm:cxn modelId="{F8B92C6C-FCB1-471F-97AF-A1EBF122D6E5}" type="presOf" srcId="{51E313C4-BDFB-40C2-A555-9307569D74B4}" destId="{9C1D7183-05D6-4E43-93F3-E3DF9B9C0DC4}" srcOrd="0" destOrd="1" presId="urn:microsoft.com/office/officeart/2005/8/layout/hList1"/>
    <dgm:cxn modelId="{EA29546F-4FC0-4BE3-9B7C-5829F0A6DBC5}" type="presOf" srcId="{223C2B6E-8755-439C-9308-ECEEEE7029D3}" destId="{2051EC40-CAFA-4EE5-B176-634D780A7B99}" srcOrd="0" destOrd="1" presId="urn:microsoft.com/office/officeart/2005/8/layout/hList1"/>
    <dgm:cxn modelId="{F895CB7A-B5A0-4E9F-9B56-61AA92C1B0EE}" srcId="{4DBDFE05-08C2-40B2-B187-CA26CE92EC82}" destId="{51E313C4-BDFB-40C2-A555-9307569D74B4}" srcOrd="1" destOrd="0" parTransId="{BF0D8F04-876A-4A85-9154-3530A94D3492}" sibTransId="{5784D54A-562D-44A1-A241-E38EE8FEAF4B}"/>
    <dgm:cxn modelId="{36E2D894-504F-4D0F-A286-58AADA02665C}" type="presOf" srcId="{74A3246D-9379-456B-9382-0B0C117CB411}" destId="{6F7606CB-9089-411F-878C-C6191309B084}" srcOrd="0" destOrd="2" presId="urn:microsoft.com/office/officeart/2005/8/layout/hList1"/>
    <dgm:cxn modelId="{9D8FE79E-79D9-47E6-ABDA-FBBE256153A9}" type="presOf" srcId="{E52A2A03-98CE-41BF-916A-0CC4769C503A}" destId="{2E2C43EF-5C04-4F31-8DC4-BD4AF0728513}" srcOrd="0" destOrd="0" presId="urn:microsoft.com/office/officeart/2005/8/layout/hList1"/>
    <dgm:cxn modelId="{3A1236B7-129A-4504-A997-A79842132EF2}" srcId="{1E52BC74-6FFD-4A3D-A352-DDF82EF6FC40}" destId="{74A3246D-9379-456B-9382-0B0C117CB411}" srcOrd="2" destOrd="0" parTransId="{5DEF9B6F-CB8D-457E-B7A4-4D83380A001C}" sibTransId="{5A4DB7AA-BA24-4869-B81B-5981D6BC9A51}"/>
    <dgm:cxn modelId="{DB89B6E6-D654-46FC-A300-FB68B440CD15}" type="presOf" srcId="{107884CA-2DC1-4669-806A-E030398E18D9}" destId="{9C1D7183-05D6-4E43-93F3-E3DF9B9C0DC4}" srcOrd="0" destOrd="0" presId="urn:microsoft.com/office/officeart/2005/8/layout/hList1"/>
    <dgm:cxn modelId="{A05709F3-E9A1-409B-AD80-8917B3A449CC}" srcId="{1E52BC74-6FFD-4A3D-A352-DDF82EF6FC40}" destId="{5D6CB21F-CF83-478D-ABFE-CC1F6599C8A0}" srcOrd="1" destOrd="0" parTransId="{156ECE5B-C3CF-4B88-BC6F-0CA4E0555DFF}" sibTransId="{2365CDB9-4194-4B19-A7EB-F9A8DD98C8FB}"/>
    <dgm:cxn modelId="{7FE4F0F7-B090-44A3-B93C-72BCDB5128A5}" srcId="{E52A2A03-98CE-41BF-916A-0CC4769C503A}" destId="{1E52BC74-6FFD-4A3D-A352-DDF82EF6FC40}" srcOrd="2" destOrd="0" parTransId="{A67D8532-AF4B-46B2-8629-1DB5FB2BE2BB}" sibTransId="{418EECA3-225D-424D-B7A7-A5C0EC549204}"/>
    <dgm:cxn modelId="{AC70E994-557C-4FC4-BB01-290F03EFB0BF}" type="presParOf" srcId="{2E2C43EF-5C04-4F31-8DC4-BD4AF0728513}" destId="{C5E66F73-F9C6-4F9D-8C08-7046E9A9D217}" srcOrd="0" destOrd="0" presId="urn:microsoft.com/office/officeart/2005/8/layout/hList1"/>
    <dgm:cxn modelId="{8BA43D60-A8DE-45D3-B46D-7AD75EED47AA}" type="presParOf" srcId="{C5E66F73-F9C6-4F9D-8C08-7046E9A9D217}" destId="{21F79BD9-31CB-4FCD-B677-76F8059E3376}" srcOrd="0" destOrd="0" presId="urn:microsoft.com/office/officeart/2005/8/layout/hList1"/>
    <dgm:cxn modelId="{67A7FE9B-398F-467C-ACB2-1F393743AEF3}" type="presParOf" srcId="{C5E66F73-F9C6-4F9D-8C08-7046E9A9D217}" destId="{9C1D7183-05D6-4E43-93F3-E3DF9B9C0DC4}" srcOrd="1" destOrd="0" presId="urn:microsoft.com/office/officeart/2005/8/layout/hList1"/>
    <dgm:cxn modelId="{AB0FBF59-88B4-480A-A7CA-D64C227CC538}" type="presParOf" srcId="{2E2C43EF-5C04-4F31-8DC4-BD4AF0728513}" destId="{C6BF0796-D280-4500-B114-E416B1C705DF}" srcOrd="1" destOrd="0" presId="urn:microsoft.com/office/officeart/2005/8/layout/hList1"/>
    <dgm:cxn modelId="{64D23FDE-E54D-4E9D-B30F-0F8E66B423EF}" type="presParOf" srcId="{2E2C43EF-5C04-4F31-8DC4-BD4AF0728513}" destId="{27F01A3E-669F-433F-8E07-078DD46437B1}" srcOrd="2" destOrd="0" presId="urn:microsoft.com/office/officeart/2005/8/layout/hList1"/>
    <dgm:cxn modelId="{66316CC6-F3A9-426F-8C08-B06D13BFB479}" type="presParOf" srcId="{27F01A3E-669F-433F-8E07-078DD46437B1}" destId="{129DEBEC-9194-4415-9431-82BA511CA12A}" srcOrd="0" destOrd="0" presId="urn:microsoft.com/office/officeart/2005/8/layout/hList1"/>
    <dgm:cxn modelId="{9A5D43B2-2771-401D-BD61-D8E21E173D62}" type="presParOf" srcId="{27F01A3E-669F-433F-8E07-078DD46437B1}" destId="{2051EC40-CAFA-4EE5-B176-634D780A7B99}" srcOrd="1" destOrd="0" presId="urn:microsoft.com/office/officeart/2005/8/layout/hList1"/>
    <dgm:cxn modelId="{48AE992C-992A-42B8-A7BB-B328BE924615}" type="presParOf" srcId="{2E2C43EF-5C04-4F31-8DC4-BD4AF0728513}" destId="{A52DB695-3ED1-45C0-8778-E77CBA4691E7}" srcOrd="3" destOrd="0" presId="urn:microsoft.com/office/officeart/2005/8/layout/hList1"/>
    <dgm:cxn modelId="{D3506AC3-523F-494E-87EF-0B23205A8257}" type="presParOf" srcId="{2E2C43EF-5C04-4F31-8DC4-BD4AF0728513}" destId="{51F4C6E8-C120-40B3-B6F6-ACF80FC8F4AC}" srcOrd="4" destOrd="0" presId="urn:microsoft.com/office/officeart/2005/8/layout/hList1"/>
    <dgm:cxn modelId="{F552D670-8767-4CE1-8EC0-D0A02CC43481}" type="presParOf" srcId="{51F4C6E8-C120-40B3-B6F6-ACF80FC8F4AC}" destId="{E3142A44-27C3-477E-82BC-DDC947E991AF}" srcOrd="0" destOrd="0" presId="urn:microsoft.com/office/officeart/2005/8/layout/hList1"/>
    <dgm:cxn modelId="{3129718C-8E42-4136-B527-43A729D1C95C}" type="presParOf" srcId="{51F4C6E8-C120-40B3-B6F6-ACF80FC8F4AC}" destId="{6F7606CB-9089-411F-878C-C6191309B0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B337-038F-4BE2-876E-5AB2E1E83AF3}">
      <dsp:nvSpPr>
        <dsp:cNvPr id="0" name=""/>
        <dsp:cNvSpPr/>
      </dsp:nvSpPr>
      <dsp:spPr>
        <a:xfrm>
          <a:off x="0" y="252329"/>
          <a:ext cx="581112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2D2779-B504-48F4-8326-C00918519309}">
      <dsp:nvSpPr>
        <dsp:cNvPr id="0" name=""/>
        <dsp:cNvSpPr/>
      </dsp:nvSpPr>
      <dsp:spPr>
        <a:xfrm>
          <a:off x="290556" y="45689"/>
          <a:ext cx="40677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b="1" kern="1200"/>
            <a:t>Personne</a:t>
          </a:r>
          <a:r>
            <a:rPr lang="en-US" sz="1400" kern="1200"/>
            <a:t>l (Salaries/Wages/Fringe)</a:t>
          </a:r>
        </a:p>
      </dsp:txBody>
      <dsp:txXfrm>
        <a:off x="310731" y="65864"/>
        <a:ext cx="4027439" cy="372930"/>
      </dsp:txXfrm>
    </dsp:sp>
    <dsp:sp modelId="{0A95E6D1-79F9-44A0-A8FE-35199202C3B3}">
      <dsp:nvSpPr>
        <dsp:cNvPr id="0" name=""/>
        <dsp:cNvSpPr/>
      </dsp:nvSpPr>
      <dsp:spPr>
        <a:xfrm>
          <a:off x="0" y="887369"/>
          <a:ext cx="581112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83408-AD5E-494C-BF45-E339021C8514}">
      <dsp:nvSpPr>
        <dsp:cNvPr id="0" name=""/>
        <dsp:cNvSpPr/>
      </dsp:nvSpPr>
      <dsp:spPr>
        <a:xfrm>
          <a:off x="290556" y="680729"/>
          <a:ext cx="40677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b="1" kern="1200"/>
            <a:t>Equipment</a:t>
          </a:r>
          <a:endParaRPr lang="en-US" sz="1400" kern="1200"/>
        </a:p>
      </dsp:txBody>
      <dsp:txXfrm>
        <a:off x="310731" y="700904"/>
        <a:ext cx="4027439" cy="372930"/>
      </dsp:txXfrm>
    </dsp:sp>
    <dsp:sp modelId="{CE1DCDF1-8B69-462C-A120-9AF0A834C8AA}">
      <dsp:nvSpPr>
        <dsp:cNvPr id="0" name=""/>
        <dsp:cNvSpPr/>
      </dsp:nvSpPr>
      <dsp:spPr>
        <a:xfrm>
          <a:off x="0" y="1522409"/>
          <a:ext cx="581112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1C0352-02AC-4BDE-BFCD-CC2FF85402DE}">
      <dsp:nvSpPr>
        <dsp:cNvPr id="0" name=""/>
        <dsp:cNvSpPr/>
      </dsp:nvSpPr>
      <dsp:spPr>
        <a:xfrm>
          <a:off x="290556" y="1315769"/>
          <a:ext cx="40677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b="1" kern="1200"/>
            <a:t>Participant Support/Trainee Support Costs</a:t>
          </a:r>
          <a:endParaRPr lang="en-US" sz="1400" kern="1200"/>
        </a:p>
      </dsp:txBody>
      <dsp:txXfrm>
        <a:off x="310731" y="1335944"/>
        <a:ext cx="4027439" cy="372930"/>
      </dsp:txXfrm>
    </dsp:sp>
    <dsp:sp modelId="{487301B8-72BE-4C48-BA37-8A8195CC33FF}">
      <dsp:nvSpPr>
        <dsp:cNvPr id="0" name=""/>
        <dsp:cNvSpPr/>
      </dsp:nvSpPr>
      <dsp:spPr>
        <a:xfrm>
          <a:off x="0" y="2157449"/>
          <a:ext cx="581112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55D16D-9757-4E3E-AEE0-80DEAF182565}">
      <dsp:nvSpPr>
        <dsp:cNvPr id="0" name=""/>
        <dsp:cNvSpPr/>
      </dsp:nvSpPr>
      <dsp:spPr>
        <a:xfrm>
          <a:off x="290556" y="1950809"/>
          <a:ext cx="40677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b="1" kern="1200"/>
            <a:t>Travel</a:t>
          </a:r>
          <a:endParaRPr lang="en-US" sz="1400" kern="1200"/>
        </a:p>
      </dsp:txBody>
      <dsp:txXfrm>
        <a:off x="310731" y="1970984"/>
        <a:ext cx="4027439" cy="372930"/>
      </dsp:txXfrm>
    </dsp:sp>
    <dsp:sp modelId="{468953DC-CBCA-4887-A679-D79CE20E0BBC}">
      <dsp:nvSpPr>
        <dsp:cNvPr id="0" name=""/>
        <dsp:cNvSpPr/>
      </dsp:nvSpPr>
      <dsp:spPr>
        <a:xfrm>
          <a:off x="0" y="2792489"/>
          <a:ext cx="5811128" cy="220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1008" tIns="291592" rIns="45100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Materials &amp; Supplies</a:t>
          </a:r>
          <a:endParaRPr lang="en-US" sz="1400" kern="1200"/>
        </a:p>
        <a:p>
          <a:pPr marL="114300" lvl="1" indent="-114300" algn="l" defTabSz="622300">
            <a:lnSpc>
              <a:spcPct val="90000"/>
            </a:lnSpc>
            <a:spcBef>
              <a:spcPct val="0"/>
            </a:spcBef>
            <a:spcAft>
              <a:spcPct val="15000"/>
            </a:spcAft>
            <a:buChar char="•"/>
          </a:pPr>
          <a:r>
            <a:rPr lang="en-US" sz="1400" b="1" kern="1200"/>
            <a:t>Publication Costs</a:t>
          </a:r>
          <a:endParaRPr lang="en-US" sz="1400" kern="1200"/>
        </a:p>
        <a:p>
          <a:pPr marL="114300" lvl="1" indent="-114300" algn="l" defTabSz="622300">
            <a:lnSpc>
              <a:spcPct val="90000"/>
            </a:lnSpc>
            <a:spcBef>
              <a:spcPct val="0"/>
            </a:spcBef>
            <a:spcAft>
              <a:spcPct val="15000"/>
            </a:spcAft>
            <a:buChar char="•"/>
          </a:pPr>
          <a:r>
            <a:rPr lang="en-US" sz="1400" b="1" kern="1200"/>
            <a:t>Consultant Services</a:t>
          </a:r>
          <a:endParaRPr lang="en-US" sz="1400" kern="1200"/>
        </a:p>
        <a:p>
          <a:pPr marL="114300" lvl="1" indent="-114300" algn="l" defTabSz="622300">
            <a:lnSpc>
              <a:spcPct val="90000"/>
            </a:lnSpc>
            <a:spcBef>
              <a:spcPct val="0"/>
            </a:spcBef>
            <a:spcAft>
              <a:spcPct val="15000"/>
            </a:spcAft>
            <a:buChar char="•"/>
          </a:pPr>
          <a:r>
            <a:rPr lang="en-US" sz="1400" b="1" kern="1200"/>
            <a:t>Automatic Data Processing (ADP)/Computer Services</a:t>
          </a:r>
          <a:endParaRPr lang="en-US" sz="1400" kern="1200"/>
        </a:p>
        <a:p>
          <a:pPr marL="114300" lvl="1" indent="-114300" algn="l" defTabSz="622300">
            <a:lnSpc>
              <a:spcPct val="90000"/>
            </a:lnSpc>
            <a:spcBef>
              <a:spcPct val="0"/>
            </a:spcBef>
            <a:spcAft>
              <a:spcPct val="15000"/>
            </a:spcAft>
            <a:buChar char="•"/>
          </a:pPr>
          <a:r>
            <a:rPr lang="en-US" sz="1400" b="1" kern="1200"/>
            <a:t>Subawards/Consortium/Contractual Costs</a:t>
          </a:r>
          <a:endParaRPr lang="en-US" sz="1400" kern="1200"/>
        </a:p>
        <a:p>
          <a:pPr marL="114300" lvl="1" indent="-114300" algn="l" defTabSz="622300">
            <a:lnSpc>
              <a:spcPct val="90000"/>
            </a:lnSpc>
            <a:spcBef>
              <a:spcPct val="0"/>
            </a:spcBef>
            <a:spcAft>
              <a:spcPct val="15000"/>
            </a:spcAft>
            <a:buChar char="•"/>
          </a:pPr>
          <a:r>
            <a:rPr lang="en-US" sz="1400" b="1" kern="1200"/>
            <a:t>Equipment or Facility Rental/User Fees</a:t>
          </a:r>
          <a:endParaRPr lang="en-US" sz="1400" kern="1200"/>
        </a:p>
        <a:p>
          <a:pPr marL="114300" lvl="1" indent="-114300" algn="l" defTabSz="622300">
            <a:lnSpc>
              <a:spcPct val="90000"/>
            </a:lnSpc>
            <a:spcBef>
              <a:spcPct val="0"/>
            </a:spcBef>
            <a:spcAft>
              <a:spcPct val="15000"/>
            </a:spcAft>
            <a:buChar char="•"/>
          </a:pPr>
          <a:r>
            <a:rPr lang="en-US" sz="1400" b="1" kern="1200"/>
            <a:t>Alterations and Renovations</a:t>
          </a:r>
          <a:endParaRPr lang="en-US" sz="1400" kern="1200"/>
        </a:p>
        <a:p>
          <a:pPr marL="114300" lvl="1" indent="-114300" algn="l" defTabSz="622300">
            <a:lnSpc>
              <a:spcPct val="90000"/>
            </a:lnSpc>
            <a:spcBef>
              <a:spcPct val="0"/>
            </a:spcBef>
            <a:spcAft>
              <a:spcPct val="15000"/>
            </a:spcAft>
            <a:buChar char="•"/>
          </a:pPr>
          <a:r>
            <a:rPr lang="en-US" sz="1400" b="1" kern="1200"/>
            <a:t>Other (Data Management and Sharing Costs, Tuition, etc.)</a:t>
          </a:r>
          <a:endParaRPr lang="en-US" sz="1400" kern="1200"/>
        </a:p>
      </dsp:txBody>
      <dsp:txXfrm>
        <a:off x="0" y="2792489"/>
        <a:ext cx="5811128" cy="2205000"/>
      </dsp:txXfrm>
    </dsp:sp>
    <dsp:sp modelId="{FE5A9A60-B3C4-44EA-810A-71427BA72294}">
      <dsp:nvSpPr>
        <dsp:cNvPr id="0" name=""/>
        <dsp:cNvSpPr/>
      </dsp:nvSpPr>
      <dsp:spPr>
        <a:xfrm>
          <a:off x="290556" y="2585849"/>
          <a:ext cx="40677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b="1" kern="1200"/>
            <a:t>Other Costs</a:t>
          </a:r>
          <a:endParaRPr lang="en-US" sz="1400" kern="1200"/>
        </a:p>
      </dsp:txBody>
      <dsp:txXfrm>
        <a:off x="310731" y="2606024"/>
        <a:ext cx="4027439" cy="372930"/>
      </dsp:txXfrm>
    </dsp:sp>
    <dsp:sp modelId="{CB564986-0606-4BDB-BC48-EE801E5FDE66}">
      <dsp:nvSpPr>
        <dsp:cNvPr id="0" name=""/>
        <dsp:cNvSpPr/>
      </dsp:nvSpPr>
      <dsp:spPr>
        <a:xfrm>
          <a:off x="0" y="5279729"/>
          <a:ext cx="5811128"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9BA14B-CEA4-413E-90CE-95972031520A}">
      <dsp:nvSpPr>
        <dsp:cNvPr id="0" name=""/>
        <dsp:cNvSpPr/>
      </dsp:nvSpPr>
      <dsp:spPr>
        <a:xfrm>
          <a:off x="290556" y="5073089"/>
          <a:ext cx="4067789"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753" tIns="0" rIns="153753" bIns="0" numCol="1" spcCol="1270" anchor="ctr" anchorCtr="0">
          <a:noAutofit/>
        </a:bodyPr>
        <a:lstStyle/>
        <a:p>
          <a:pPr marL="0" lvl="0" indent="0" algn="l" defTabSz="622300">
            <a:lnSpc>
              <a:spcPct val="90000"/>
            </a:lnSpc>
            <a:spcBef>
              <a:spcPct val="0"/>
            </a:spcBef>
            <a:spcAft>
              <a:spcPct val="35000"/>
            </a:spcAft>
            <a:buNone/>
          </a:pPr>
          <a:r>
            <a:rPr lang="en-US" sz="1400" b="1" kern="1200"/>
            <a:t>Indirect Costs</a:t>
          </a:r>
          <a:endParaRPr lang="en-US" sz="1400" kern="1200"/>
        </a:p>
      </dsp:txBody>
      <dsp:txXfrm>
        <a:off x="310731" y="5093264"/>
        <a:ext cx="4027439"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79BD9-31CB-4FCD-B677-76F8059E3376}">
      <dsp:nvSpPr>
        <dsp:cNvPr id="0" name=""/>
        <dsp:cNvSpPr/>
      </dsp:nvSpPr>
      <dsp:spPr>
        <a:xfrm>
          <a:off x="3286" y="8619"/>
          <a:ext cx="3203971" cy="1065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Commitments</a:t>
          </a:r>
        </a:p>
      </dsp:txBody>
      <dsp:txXfrm>
        <a:off x="3286" y="8619"/>
        <a:ext cx="3203971" cy="1065600"/>
      </dsp:txXfrm>
    </dsp:sp>
    <dsp:sp modelId="{9C1D7183-05D6-4E43-93F3-E3DF9B9C0DC4}">
      <dsp:nvSpPr>
        <dsp:cNvPr id="0" name=""/>
        <dsp:cNvSpPr/>
      </dsp:nvSpPr>
      <dsp:spPr>
        <a:xfrm>
          <a:off x="3286" y="1074219"/>
          <a:ext cx="3203971" cy="286603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t>Can cause problems post award if your PI is successful with proposals</a:t>
          </a:r>
        </a:p>
        <a:p>
          <a:pPr marL="228600" lvl="1" indent="-228600" algn="l" defTabSz="889000">
            <a:lnSpc>
              <a:spcPct val="100000"/>
            </a:lnSpc>
            <a:spcBef>
              <a:spcPct val="0"/>
            </a:spcBef>
            <a:spcAft>
              <a:spcPct val="15000"/>
            </a:spcAft>
            <a:buChar char="•"/>
          </a:pPr>
          <a:r>
            <a:rPr lang="en-US" sz="2000" kern="1200" dirty="0"/>
            <a:t>There’s only so much time and effort to spread around!</a:t>
          </a:r>
        </a:p>
      </dsp:txBody>
      <dsp:txXfrm>
        <a:off x="3286" y="1074219"/>
        <a:ext cx="3203971" cy="2866037"/>
      </dsp:txXfrm>
    </dsp:sp>
    <dsp:sp modelId="{129DEBEC-9194-4415-9431-82BA511CA12A}">
      <dsp:nvSpPr>
        <dsp:cNvPr id="0" name=""/>
        <dsp:cNvSpPr/>
      </dsp:nvSpPr>
      <dsp:spPr>
        <a:xfrm>
          <a:off x="3655814" y="8619"/>
          <a:ext cx="3203971" cy="10656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Cost Share</a:t>
          </a:r>
        </a:p>
      </dsp:txBody>
      <dsp:txXfrm>
        <a:off x="3655814" y="8619"/>
        <a:ext cx="3203971" cy="1065600"/>
      </dsp:txXfrm>
    </dsp:sp>
    <dsp:sp modelId="{2051EC40-CAFA-4EE5-B176-634D780A7B99}">
      <dsp:nvSpPr>
        <dsp:cNvPr id="0" name=""/>
        <dsp:cNvSpPr/>
      </dsp:nvSpPr>
      <dsp:spPr>
        <a:xfrm>
          <a:off x="3655814" y="1074219"/>
          <a:ext cx="3203971" cy="2866037"/>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t>Be aware of cost share at time of proposal</a:t>
          </a:r>
        </a:p>
        <a:p>
          <a:pPr marL="228600" lvl="1" indent="-228600" algn="l" defTabSz="889000">
            <a:lnSpc>
              <a:spcPct val="100000"/>
            </a:lnSpc>
            <a:spcBef>
              <a:spcPct val="0"/>
            </a:spcBef>
            <a:spcAft>
              <a:spcPct val="15000"/>
            </a:spcAft>
            <a:buChar char="•"/>
          </a:pPr>
          <a:r>
            <a:rPr lang="en-US" sz="2000" kern="1200" dirty="0"/>
            <a:t>Don’t let your PI volunteer cost share!</a:t>
          </a:r>
        </a:p>
        <a:p>
          <a:pPr marL="228600" lvl="1" indent="-228600" algn="l" defTabSz="889000">
            <a:lnSpc>
              <a:spcPct val="100000"/>
            </a:lnSpc>
            <a:spcBef>
              <a:spcPct val="0"/>
            </a:spcBef>
            <a:spcAft>
              <a:spcPct val="15000"/>
            </a:spcAft>
            <a:buChar char="•"/>
          </a:pPr>
          <a:r>
            <a:rPr lang="en-US" sz="2000" kern="1200" dirty="0"/>
            <a:t>Cost share must be set up when the award comes and tracked post award</a:t>
          </a:r>
          <a:r>
            <a:rPr lang="en-US" sz="1900" kern="1200" dirty="0"/>
            <a:t>		</a:t>
          </a:r>
        </a:p>
      </dsp:txBody>
      <dsp:txXfrm>
        <a:off x="3655814" y="1074219"/>
        <a:ext cx="3203971" cy="2866037"/>
      </dsp:txXfrm>
    </dsp:sp>
    <dsp:sp modelId="{E3142A44-27C3-477E-82BC-DDC947E991AF}">
      <dsp:nvSpPr>
        <dsp:cNvPr id="0" name=""/>
        <dsp:cNvSpPr/>
      </dsp:nvSpPr>
      <dsp:spPr>
        <a:xfrm>
          <a:off x="7308342" y="8619"/>
          <a:ext cx="3203971" cy="1065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Subawards</a:t>
          </a:r>
        </a:p>
      </dsp:txBody>
      <dsp:txXfrm>
        <a:off x="7308342" y="8619"/>
        <a:ext cx="3203971" cy="1065600"/>
      </dsp:txXfrm>
    </dsp:sp>
    <dsp:sp modelId="{6F7606CB-9089-411F-878C-C6191309B084}">
      <dsp:nvSpPr>
        <dsp:cNvPr id="0" name=""/>
        <dsp:cNvSpPr/>
      </dsp:nvSpPr>
      <dsp:spPr>
        <a:xfrm>
          <a:off x="7308342" y="1074219"/>
          <a:ext cx="3203971" cy="286603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r>
            <a:rPr lang="en-US" sz="2000" kern="1200" dirty="0"/>
            <a:t>Be aware of outgoing subawards</a:t>
          </a:r>
        </a:p>
        <a:p>
          <a:pPr marL="228600" lvl="1" indent="-228600" algn="l" defTabSz="889000">
            <a:lnSpc>
              <a:spcPct val="100000"/>
            </a:lnSpc>
            <a:spcBef>
              <a:spcPct val="0"/>
            </a:spcBef>
            <a:spcAft>
              <a:spcPct val="15000"/>
            </a:spcAft>
            <a:buChar char="•"/>
          </a:pPr>
          <a:r>
            <a:rPr lang="en-US" sz="2000" kern="1200" dirty="0"/>
            <a:t>Department initiates subaward in the Subaward Portal</a:t>
          </a:r>
        </a:p>
        <a:p>
          <a:pPr marL="228600" lvl="1" indent="-228600" algn="l" defTabSz="889000">
            <a:lnSpc>
              <a:spcPct val="100000"/>
            </a:lnSpc>
            <a:spcBef>
              <a:spcPct val="0"/>
            </a:spcBef>
            <a:spcAft>
              <a:spcPct val="15000"/>
            </a:spcAft>
            <a:buChar char="•"/>
          </a:pPr>
          <a:r>
            <a:rPr lang="en-US" sz="2000" kern="1200" dirty="0"/>
            <a:t>Monitor subaward invoicing as the award goes on</a:t>
          </a:r>
        </a:p>
      </dsp:txBody>
      <dsp:txXfrm>
        <a:off x="7308342" y="1074219"/>
        <a:ext cx="3203971" cy="28660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173CA7-1D72-4E77-B82B-098035D9906F}" type="datetimeFigureOut">
              <a:rPr lang="en-US" smtClean="0"/>
              <a:t>11/7/2024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668861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B71BEF-8B07-4870-9B15-44CCDD05EAE2}"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FAD5-C921-489C-BB96-BD885938FB32}" type="slidenum">
              <a:rPr lang="en-US" smtClean="0"/>
              <a:t>‹#›</a:t>
            </a:fld>
            <a:endParaRPr lang="en-US" dirty="0"/>
          </a:p>
        </p:txBody>
      </p:sp>
    </p:spTree>
    <p:extLst>
      <p:ext uri="{BB962C8B-B14F-4D97-AF65-F5344CB8AC3E}">
        <p14:creationId xmlns:p14="http://schemas.microsoft.com/office/powerpoint/2010/main" val="26755577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0FFAD5-C921-489C-BB96-BD885938FB32}" type="slidenum">
              <a:rPr lang="en-US" smtClean="0"/>
              <a:t>1</a:t>
            </a:fld>
            <a:endParaRPr lang="en-US" dirty="0"/>
          </a:p>
        </p:txBody>
      </p:sp>
    </p:spTree>
    <p:extLst>
      <p:ext uri="{BB962C8B-B14F-4D97-AF65-F5344CB8AC3E}">
        <p14:creationId xmlns:p14="http://schemas.microsoft.com/office/powerpoint/2010/main" val="118259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16</a:t>
            </a:fld>
            <a:endParaRPr lang="en-US" dirty="0"/>
          </a:p>
        </p:txBody>
      </p:sp>
    </p:spTree>
    <p:extLst>
      <p:ext uri="{BB962C8B-B14F-4D97-AF65-F5344CB8AC3E}">
        <p14:creationId xmlns:p14="http://schemas.microsoft.com/office/powerpoint/2010/main" val="62379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Do not need to highlight their expertise if they have a </a:t>
            </a:r>
            <a:r>
              <a:rPr lang="en-US" dirty="0" err="1"/>
              <a:t>biosketch</a:t>
            </a:r>
            <a:r>
              <a:rPr lang="en-US" dirty="0"/>
              <a:t> attached – this should be in the Personal Statement. If do not have a </a:t>
            </a:r>
            <a:r>
              <a:rPr lang="en-US" dirty="0" err="1"/>
              <a:t>biosketch</a:t>
            </a:r>
            <a:r>
              <a:rPr lang="en-US" dirty="0"/>
              <a:t> attached, you may provide detail on their expertise or specific skill set). </a:t>
            </a:r>
          </a:p>
          <a:p>
            <a:r>
              <a:rPr lang="en-US" dirty="0"/>
              <a:t>Travel: Be specific about what conference they will be attending and where it will be held. Do your research – look it up! (cots of airfare, registration fees, if transportation is provided from airport by hotel, etc.).  State if domestic or foreign.</a:t>
            </a:r>
          </a:p>
        </p:txBody>
      </p:sp>
      <p:sp>
        <p:nvSpPr>
          <p:cNvPr id="4" name="Slide Number Placeholder 3"/>
          <p:cNvSpPr>
            <a:spLocks noGrp="1"/>
          </p:cNvSpPr>
          <p:nvPr>
            <p:ph type="sldNum" sz="quarter" idx="5"/>
          </p:nvPr>
        </p:nvSpPr>
        <p:spPr/>
        <p:txBody>
          <a:bodyPr/>
          <a:lstStyle/>
          <a:p>
            <a:fld id="{870FFAD5-C921-489C-BB96-BD885938FB32}" type="slidenum">
              <a:rPr lang="en-US" smtClean="0"/>
              <a:t>17</a:t>
            </a:fld>
            <a:endParaRPr lang="en-US" dirty="0"/>
          </a:p>
        </p:txBody>
      </p:sp>
    </p:spTree>
    <p:extLst>
      <p:ext uri="{BB962C8B-B14F-4D97-AF65-F5344CB8AC3E}">
        <p14:creationId xmlns:p14="http://schemas.microsoft.com/office/powerpoint/2010/main" val="109329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 of foreign consultants embedded in subawards! (post award implication for export control) </a:t>
            </a:r>
          </a:p>
        </p:txBody>
      </p:sp>
      <p:sp>
        <p:nvSpPr>
          <p:cNvPr id="4" name="Slide Number Placeholder 3"/>
          <p:cNvSpPr>
            <a:spLocks noGrp="1"/>
          </p:cNvSpPr>
          <p:nvPr>
            <p:ph type="sldNum" sz="quarter" idx="5"/>
          </p:nvPr>
        </p:nvSpPr>
        <p:spPr/>
        <p:txBody>
          <a:bodyPr/>
          <a:lstStyle/>
          <a:p>
            <a:fld id="{870FFAD5-C921-489C-BB96-BD885938FB32}" type="slidenum">
              <a:rPr lang="en-US" smtClean="0"/>
              <a:t>18</a:t>
            </a:fld>
            <a:endParaRPr lang="en-US" dirty="0"/>
          </a:p>
        </p:txBody>
      </p:sp>
    </p:spTree>
    <p:extLst>
      <p:ext uri="{BB962C8B-B14F-4D97-AF65-F5344CB8AC3E}">
        <p14:creationId xmlns:p14="http://schemas.microsoft.com/office/powerpoint/2010/main" val="371430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p:txBody>
      </p:sp>
      <p:sp>
        <p:nvSpPr>
          <p:cNvPr id="4" name="Slide Number Placeholder 3"/>
          <p:cNvSpPr>
            <a:spLocks noGrp="1"/>
          </p:cNvSpPr>
          <p:nvPr>
            <p:ph type="sldNum" sz="quarter" idx="5"/>
          </p:nvPr>
        </p:nvSpPr>
        <p:spPr/>
        <p:txBody>
          <a:bodyPr/>
          <a:lstStyle/>
          <a:p>
            <a:fld id="{870FFAD5-C921-489C-BB96-BD885938FB32}" type="slidenum">
              <a:rPr lang="en-US" smtClean="0"/>
              <a:t>24</a:t>
            </a:fld>
            <a:endParaRPr lang="en-US" dirty="0"/>
          </a:p>
        </p:txBody>
      </p:sp>
    </p:spTree>
    <p:extLst>
      <p:ext uri="{BB962C8B-B14F-4D97-AF65-F5344CB8AC3E}">
        <p14:creationId xmlns:p14="http://schemas.microsoft.com/office/powerpoint/2010/main" val="189258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Courtney</a:t>
            </a:r>
          </a:p>
        </p:txBody>
      </p:sp>
      <p:sp>
        <p:nvSpPr>
          <p:cNvPr id="4" name="Slide Number Placeholder 3"/>
          <p:cNvSpPr>
            <a:spLocks noGrp="1"/>
          </p:cNvSpPr>
          <p:nvPr>
            <p:ph type="sldNum" sz="quarter" idx="5"/>
          </p:nvPr>
        </p:nvSpPr>
        <p:spPr/>
        <p:txBody>
          <a:bodyPr/>
          <a:lstStyle/>
          <a:p>
            <a:fld id="{870FFAD5-C921-489C-BB96-BD885938FB32}" type="slidenum">
              <a:rPr lang="en-US" smtClean="0"/>
              <a:t>25</a:t>
            </a:fld>
            <a:endParaRPr lang="en-US" dirty="0"/>
          </a:p>
        </p:txBody>
      </p:sp>
    </p:spTree>
    <p:extLst>
      <p:ext uri="{BB962C8B-B14F-4D97-AF65-F5344CB8AC3E}">
        <p14:creationId xmlns:p14="http://schemas.microsoft.com/office/powerpoint/2010/main" val="232301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Lori</a:t>
            </a:r>
          </a:p>
        </p:txBody>
      </p:sp>
      <p:sp>
        <p:nvSpPr>
          <p:cNvPr id="4" name="Slide Number Placeholder 3"/>
          <p:cNvSpPr>
            <a:spLocks noGrp="1"/>
          </p:cNvSpPr>
          <p:nvPr>
            <p:ph type="sldNum" sz="quarter" idx="5"/>
          </p:nvPr>
        </p:nvSpPr>
        <p:spPr/>
        <p:txBody>
          <a:bodyPr/>
          <a:lstStyle/>
          <a:p>
            <a:fld id="{870FFAD5-C921-489C-BB96-BD885938FB32}" type="slidenum">
              <a:rPr lang="en-US" smtClean="0"/>
              <a:t>26</a:t>
            </a:fld>
            <a:endParaRPr lang="en-US" dirty="0"/>
          </a:p>
        </p:txBody>
      </p:sp>
    </p:spTree>
    <p:extLst>
      <p:ext uri="{BB962C8B-B14F-4D97-AF65-F5344CB8AC3E}">
        <p14:creationId xmlns:p14="http://schemas.microsoft.com/office/powerpoint/2010/main" val="340525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Lori</a:t>
            </a:r>
          </a:p>
          <a:p>
            <a:r>
              <a:rPr lang="en-US" b="1" dirty="0"/>
              <a:t>May need to change scope and seek prior approval</a:t>
            </a:r>
          </a:p>
          <a:p>
            <a:r>
              <a:rPr lang="en-US" b="1" dirty="0"/>
              <a:t>Story of interim progress report due</a:t>
            </a:r>
          </a:p>
          <a:p>
            <a:r>
              <a:rPr lang="en-US" b="1" dirty="0"/>
              <a:t>Budget changed from 5 to 4 years</a:t>
            </a:r>
          </a:p>
          <a:p>
            <a:r>
              <a:rPr lang="en-US" b="1" dirty="0"/>
              <a:t>Staff still at the organization; still in business? Etc.</a:t>
            </a:r>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27</a:t>
            </a:fld>
            <a:endParaRPr lang="en-US" dirty="0"/>
          </a:p>
        </p:txBody>
      </p:sp>
    </p:spTree>
    <p:extLst>
      <p:ext uri="{BB962C8B-B14F-4D97-AF65-F5344CB8AC3E}">
        <p14:creationId xmlns:p14="http://schemas.microsoft.com/office/powerpoint/2010/main" val="189677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487C9-3040-C5CE-70A0-9A2DB63A7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FFCD1-C617-BE88-7DCA-9322E24BF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2782B-86AC-44B8-7B45-5B983C85A6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Some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common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budget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errors,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so</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this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exhaustive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list,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but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these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are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ones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that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we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most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frequently:</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requests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that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exceed</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amount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of</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budget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allowed</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FOA;</a:t>
            </a:r>
            <a:r>
              <a:rPr lang="en-US" sz="1200" dirty="0">
                <a:effectLst/>
                <a:latin typeface="Calibri" panose="020F0502020204030204" pitchFamily="34" charset="0"/>
                <a:ea typeface="DengXian" panose="02010600030101010101" pitchFamily="2" charset="-122"/>
                <a:cs typeface="Times New Roman" panose="02020603050405020304" pitchFamily="18" charset="0"/>
              </a:rPr>
              <a:t> NIH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not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seeking</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permission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to</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exceed</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$500,000</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before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submitting</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application, using an incorrect budget form (use the sponsor’s template) 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calendar</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months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don't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equate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to</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what's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budget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request;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a</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miscalculation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of</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indirect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cost</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rates; And the grand finale this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number-one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thing.</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Costs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budgets</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differ</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from</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the</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r>
              <a:rPr lang="en-US"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justification.</a:t>
            </a:r>
            <a:r>
              <a:rPr lang="en-US" sz="1200" dirty="0">
                <a:effectLst/>
                <a:latin typeface="Calibri" panose="020F0502020204030204" pitchFamily="34" charset="0"/>
                <a:ea typeface="DengXian" panose="02010600030101010101" pitchFamily="2" charset="-122"/>
                <a:cs typeface="Times New Roman" panose="02020603050405020304" pitchFamily="18" charset="0"/>
              </a:rPr>
              <a:t> </a:t>
            </a:r>
          </a:p>
          <a:p>
            <a:endParaRPr lang="en-US" dirty="0"/>
          </a:p>
        </p:txBody>
      </p:sp>
      <p:sp>
        <p:nvSpPr>
          <p:cNvPr id="4" name="Slide Number Placeholder 3">
            <a:extLst>
              <a:ext uri="{FF2B5EF4-FFF2-40B4-BE49-F238E27FC236}">
                <a16:creationId xmlns:a16="http://schemas.microsoft.com/office/drawing/2014/main" id="{28A42B36-00CC-3E1E-14E9-22AAC96127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2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budget is a financial representation of the scope of work of a project.  It helps reviewers see how the project will be conducted and if it is feasible with the funding available.  Clear and realistic budgets show thoughtful proposal preparation and aid in the post-award management of the project.  It’s very important that your narrative and budget contain the same story.  If you mention animal work in the narrative but not in the budget, reviewers will be left wondering.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5068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F2BF2-6C59-966D-9233-181E44584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DF703-9A26-E883-5F90-C81BE6254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2258A-8D0B-02EB-2653-4EB9F3206175}"/>
              </a:ext>
            </a:extLst>
          </p:cNvPr>
          <p:cNvSpPr>
            <a:spLocks noGrp="1"/>
          </p:cNvSpPr>
          <p:nvPr>
            <p:ph type="body" idx="1"/>
          </p:nvPr>
        </p:nvSpPr>
        <p:spPr/>
        <p:txBody>
          <a:bodyPr/>
          <a:lstStyle/>
          <a:p>
            <a:r>
              <a:rPr lang="en-US" dirty="0"/>
              <a:t>All sponsored projects at UW-Madison are also subject first and foremost to purchasing regulations set forth by the University of Wisconsin-System, implemented through Purchasing Services. We want to make sure all budgets must be reasonable, allocable and allowable.  Reasonable-the costs are appropriate to your geographic location and aren’t underestimated or overestimated.  Allocable- including costs that are described in your narrative.  Allowable-we need to ensure the budget conforms to the sponsor, conditions, state, and institutional polices. If you’re applying for federal funding, it’s important to adhere to the uniform guidance principles when thinking about what to include in our budgets.  It’s a long document-a good bedtime read if you have trouble sleep. RSP has a helpful list on their website and I’ll go over some common allowable and unallowable expenses per CFR on the next slide. We always want to follow the guidance from the strictest sponsor.  Ex) foreign travel allowable at UW, some sponsors don’t allow it.</a:t>
            </a:r>
          </a:p>
          <a:p>
            <a:endParaRPr lang="en-US" dirty="0"/>
          </a:p>
        </p:txBody>
      </p:sp>
      <p:sp>
        <p:nvSpPr>
          <p:cNvPr id="4" name="Slide Number Placeholder 3">
            <a:extLst>
              <a:ext uri="{FF2B5EF4-FFF2-40B4-BE49-F238E27FC236}">
                <a16:creationId xmlns:a16="http://schemas.microsoft.com/office/drawing/2014/main" id="{A08F87B1-6871-AF8D-F472-E1994ADCBA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32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ECC1D-A67C-4912-8A77-902C159B0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0AFF60-58F5-0ACA-AFE2-B9A2A4FAC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AE7B2-E2FC-FBFF-4A50-D80CB6849A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before RSP has a great list that differentiates allowable, unallowable, and indirect costs on their website as well.  I want to point out that while salary is perfectly allowable it has to remain under the NIH salary cap which is currently at $221,900.  The other thing to note is that supplies includes equipment under $5,000.  So, if you are requesting say a microscope that is $3,500 that would be categorized as supplies in your NIH budget. </a:t>
            </a:r>
            <a:endParaRPr lang="en-US" altLang="en-US" dirty="0"/>
          </a:p>
          <a:p>
            <a:endParaRPr lang="en-US" dirty="0"/>
          </a:p>
        </p:txBody>
      </p:sp>
      <p:sp>
        <p:nvSpPr>
          <p:cNvPr id="4" name="Slide Number Placeholder 3">
            <a:extLst>
              <a:ext uri="{FF2B5EF4-FFF2-40B4-BE49-F238E27FC236}">
                <a16:creationId xmlns:a16="http://schemas.microsoft.com/office/drawing/2014/main" id="{C5FA544F-8D9A-DE23-99A6-58887AE28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446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2F7FC-3E09-07E5-D7DC-B32D295DD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06139C-F9E2-94BA-C2F4-08244EEC8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1569A-E915-AB9E-520E-A8F7CD49FF4D}"/>
              </a:ext>
            </a:extLst>
          </p:cNvPr>
          <p:cNvSpPr>
            <a:spLocks noGrp="1"/>
          </p:cNvSpPr>
          <p:nvPr>
            <p:ph type="body" idx="1"/>
          </p:nvPr>
        </p:nvSpPr>
        <p:spPr/>
        <p:txBody>
          <a:bodyPr/>
          <a:lstStyle/>
          <a:p>
            <a:r>
              <a:rPr lang="en-US" dirty="0"/>
              <a:t>Start with the funding solicitation.  These often have several different names (RFAs, RFPs, PAs, FOAs).  I realize these can be very long, but it is important to read it thoroughly because everything you need to know is in it.  Some calls have specific templates that need to be used (NIH SF-424 for detailed budgets and the PHS 398 for modular budgets), others have caps on costs (for example AHA has a 10% indirect cap, R13 no F&amp;A, some cap total cost at 100k), some have budgetary restrictions (no PI salary was allowed).  A common restriction in NIH is needing prior approval for grants over $500k direct costs in any year.   It is important to follow these guidelines to demonstrate an understanding of the grantee’s expectation and show that you can comply. Some calls also include webinars that can be helpful to attend.</a:t>
            </a:r>
          </a:p>
          <a:p>
            <a:endParaRPr lang="en-US" dirty="0"/>
          </a:p>
        </p:txBody>
      </p:sp>
      <p:sp>
        <p:nvSpPr>
          <p:cNvPr id="4" name="Slide Number Placeholder 3">
            <a:extLst>
              <a:ext uri="{FF2B5EF4-FFF2-40B4-BE49-F238E27FC236}">
                <a16:creationId xmlns:a16="http://schemas.microsoft.com/office/drawing/2014/main" id="{C4604455-60B8-E326-17C0-06C016648BD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54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saw in the last slide travel can fluctuate depending on the sponsor.  If you are budgeting for travel without a cap itemize all anticipated expenses, look at airfare, lodging, use per diem calculators.  For internal user fees ask for quotes from cores and look at historical data. Equipment is defined as having an aquation cost greater than $5,000 AND a service life of over one year otherwise it usually falls into the ‘supplies’ category.  You find a bargain on a microscope for 3,5000 that’s supplies. On the other end of the spectrum when fabricating equipment (engineering) if the individual components cost less than 5,000 but when combined and assembled the total costs exceed 5,000 with a useful life spanning over 1 year, it is considered equipment. If you’re working with external collaborators, make sure you’re using the proper classification.  A good rule of thumb is that subawards are for collaborators contributing to the scientific portion of the project or could be considered a co-author on a publication resulting from the award.  Whereas a vendor is providing a good or service that is routine and provided to many different purchasers. Pay attention to direct v. indirect costs and calculating MTDC.  MTDC excludes equipment, tuition remission, patient care costs, and the portion of each subaward IN EXCESS of $25,000.  In other words, make sure you remember to include the first $25,000 of each subaward in your MTDC.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50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different templates available for use from RSP, your school or division, and departments.  Reach out and ask.  If you need to enter your budget into a sponsor’s template or portal make sure it matches your approved budget.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0FFAD5-C921-489C-BB96-BD885938FB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96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Point out that the budget should directly support your states goals, activities, strategies, and/or aims. Do not include an item in the budget that does not support and activity. In some cases you may want to state in the budget narrative who goal, aim, or objective the item or costs supports (e.g., Dept of Education grants). </a:t>
            </a:r>
          </a:p>
          <a:p>
            <a:endParaRPr lang="en-US" sz="3200" dirty="0"/>
          </a:p>
          <a:p>
            <a:r>
              <a:rPr lang="en-US" sz="3200" dirty="0"/>
              <a:t>Can we successfully complete this project in the requested amount?</a:t>
            </a:r>
          </a:p>
          <a:p>
            <a:endParaRPr lang="en-US" sz="3200" dirty="0"/>
          </a:p>
          <a:p>
            <a:r>
              <a:rPr lang="en-US" sz="3200" dirty="0"/>
              <a:t>I did not put the budget together, but I am administering it – guides me in how the funding can be spent.</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14</a:t>
            </a:fld>
            <a:endParaRPr lang="en-US" dirty="0"/>
          </a:p>
        </p:txBody>
      </p:sp>
    </p:spTree>
    <p:extLst>
      <p:ext uri="{BB962C8B-B14F-4D97-AF65-F5344CB8AC3E}">
        <p14:creationId xmlns:p14="http://schemas.microsoft.com/office/powerpoint/2010/main" val="87070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a quote (equipment) or consultant MOU/LOS that documents costs (consultants).</a:t>
            </a:r>
          </a:p>
          <a:p>
            <a:endParaRPr lang="en-US" dirty="0"/>
          </a:p>
        </p:txBody>
      </p:sp>
      <p:sp>
        <p:nvSpPr>
          <p:cNvPr id="4" name="Slide Number Placeholder 3"/>
          <p:cNvSpPr>
            <a:spLocks noGrp="1"/>
          </p:cNvSpPr>
          <p:nvPr>
            <p:ph type="sldNum" sz="quarter" idx="5"/>
          </p:nvPr>
        </p:nvSpPr>
        <p:spPr/>
        <p:txBody>
          <a:bodyPr/>
          <a:lstStyle/>
          <a:p>
            <a:fld id="{870FFAD5-C921-489C-BB96-BD885938FB32}" type="slidenum">
              <a:rPr lang="en-US" smtClean="0"/>
              <a:t>15</a:t>
            </a:fld>
            <a:endParaRPr lang="en-US" dirty="0"/>
          </a:p>
        </p:txBody>
      </p:sp>
    </p:spTree>
    <p:extLst>
      <p:ext uri="{BB962C8B-B14F-4D97-AF65-F5344CB8AC3E}">
        <p14:creationId xmlns:p14="http://schemas.microsoft.com/office/powerpoint/2010/main" val="165667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 name="Straight Connector 4"/>
          <p:cNvCxnSpPr/>
          <p:nvPr userDrawn="1"/>
        </p:nvCxnSpPr>
        <p:spPr>
          <a:xfrm>
            <a:off x="1524000" y="350996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6849" y="62118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11871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flipV="1">
            <a:off x="838200" y="1690688"/>
            <a:ext cx="10515600" cy="1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46538" y="62263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68001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9156205" y="61769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34535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9137668" y="62197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124226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4" name="Straight Connector 3"/>
          <p:cNvCxnSpPr/>
          <p:nvPr userDrawn="1"/>
        </p:nvCxnSpPr>
        <p:spPr>
          <a:xfrm>
            <a:off x="831850" y="4562475"/>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9145917" y="6203423"/>
            <a:ext cx="2743438" cy="365792"/>
          </a:xfrm>
          <a:prstGeom prst="rect">
            <a:avLst/>
          </a:prstGeom>
        </p:spPr>
      </p:pic>
    </p:spTree>
    <p:extLst>
      <p:ext uri="{BB962C8B-B14F-4D97-AF65-F5344CB8AC3E}">
        <p14:creationId xmlns:p14="http://schemas.microsoft.com/office/powerpoint/2010/main" val="26417465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838200" y="1690688"/>
            <a:ext cx="1051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68588" y="618531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9644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flipV="1">
            <a:off x="839788" y="1671638"/>
            <a:ext cx="10515600"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0"/>
          </p:nvPr>
        </p:nvSpPr>
        <p:spPr>
          <a:xfrm>
            <a:off x="9163606" y="62686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58249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flipV="1">
            <a:off x="838200" y="1690688"/>
            <a:ext cx="10515600" cy="11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lide Number Placeholder 5"/>
          <p:cNvSpPr>
            <a:spLocks noGrp="1"/>
          </p:cNvSpPr>
          <p:nvPr>
            <p:ph type="sldNum" sz="quarter" idx="4"/>
          </p:nvPr>
        </p:nvSpPr>
        <p:spPr>
          <a:xfrm>
            <a:off x="9150689" y="62315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16447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9162596" y="622476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24061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5" name="Straight Connector 4"/>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9141343" y="619056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83218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 name="Straight Connector 5"/>
          <p:cNvCxnSpPr/>
          <p:nvPr userDrawn="1"/>
        </p:nvCxnSpPr>
        <p:spPr>
          <a:xfrm>
            <a:off x="839788" y="2057400"/>
            <a:ext cx="39322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9175708" y="620438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18109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93000"/>
                <a:satMod val="150000"/>
                <a:shade val="98000"/>
                <a:lumMod val="102000"/>
              </a:schemeClr>
            </a:gs>
            <a:gs pos="78000">
              <a:schemeClr val="bg1">
                <a:tint val="98000"/>
                <a:satMod val="130000"/>
                <a:shade val="90000"/>
                <a:lumMod val="103000"/>
              </a:schemeClr>
            </a:gs>
            <a:gs pos="100000">
              <a:schemeClr val="bg1">
                <a:shade val="63000"/>
                <a:satMod val="120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75052"/>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903" y="5780393"/>
            <a:ext cx="2434015" cy="1470266"/>
          </a:xfrm>
          <a:prstGeom prst="rect">
            <a:avLst/>
          </a:prstGeom>
        </p:spPr>
      </p:pic>
      <p:sp>
        <p:nvSpPr>
          <p:cNvPr id="11" name="TextBox 10"/>
          <p:cNvSpPr txBox="1"/>
          <p:nvPr userDrawn="1"/>
        </p:nvSpPr>
        <p:spPr>
          <a:xfrm>
            <a:off x="10106239" y="6546362"/>
            <a:ext cx="3741264" cy="230832"/>
          </a:xfrm>
          <a:prstGeom prst="rect">
            <a:avLst/>
          </a:prstGeom>
          <a:noFill/>
        </p:spPr>
        <p:txBody>
          <a:bodyPr wrap="square" rtlCol="0">
            <a:spAutoFit/>
          </a:bodyPr>
          <a:lstStyle/>
          <a:p>
            <a:r>
              <a:rPr lang="en-US" sz="900" dirty="0">
                <a:solidFill>
                  <a:schemeClr val="bg1">
                    <a:lumMod val="50000"/>
                  </a:schemeClr>
                </a:solidFill>
                <a:latin typeface="Arial" panose="020B0604020202020204" pitchFamily="34" charset="0"/>
                <a:cs typeface="Arial" panose="020B0604020202020204" pitchFamily="34" charset="0"/>
              </a:rPr>
              <a:t>University</a:t>
            </a:r>
            <a:r>
              <a:rPr lang="en-US" sz="900" baseline="0" dirty="0">
                <a:solidFill>
                  <a:schemeClr val="bg1">
                    <a:lumMod val="50000"/>
                  </a:schemeClr>
                </a:solidFill>
                <a:latin typeface="Arial" panose="020B0604020202020204" pitchFamily="34" charset="0"/>
                <a:cs typeface="Arial" panose="020B0604020202020204" pitchFamily="34" charset="0"/>
              </a:rPr>
              <a:t> of Wisconsin - </a:t>
            </a:r>
            <a:r>
              <a:rPr lang="en-US" sz="900" dirty="0">
                <a:solidFill>
                  <a:schemeClr val="bg1">
                    <a:lumMod val="50000"/>
                  </a:schemeClr>
                </a:solidFill>
                <a:latin typeface="Arial" panose="020B0604020202020204" pitchFamily="34" charset="0"/>
                <a:cs typeface="Arial" panose="020B0604020202020204" pitchFamily="34" charset="0"/>
              </a:rPr>
              <a:t>Madison</a:t>
            </a:r>
          </a:p>
        </p:txBody>
      </p:sp>
      <p:sp>
        <p:nvSpPr>
          <p:cNvPr id="6" name="Slide Number Placeholder 5"/>
          <p:cNvSpPr>
            <a:spLocks noGrp="1"/>
          </p:cNvSpPr>
          <p:nvPr>
            <p:ph type="sldNum" sz="quarter" idx="4"/>
          </p:nvPr>
        </p:nvSpPr>
        <p:spPr>
          <a:xfrm>
            <a:off x="8841785" y="61812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4E196-A010-480C-A078-61D4EF757EA8}" type="slidenum">
              <a:rPr lang="en-US" smtClean="0"/>
              <a:t>‹#›</a:t>
            </a:fld>
            <a:endParaRPr lang="en-US" dirty="0"/>
          </a:p>
        </p:txBody>
      </p:sp>
    </p:spTree>
    <p:extLst>
      <p:ext uri="{BB962C8B-B14F-4D97-AF65-F5344CB8AC3E}">
        <p14:creationId xmlns:p14="http://schemas.microsoft.com/office/powerpoint/2010/main" val="3327356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tipjunkie.com/projects/recipe-card-template-2/" TargetMode="External"/><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hyperlink" Target="https://ashliem-drive.blogspot.com/2021/02/chocolate-chip-cookie-recipe-in-spanish.html"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MpbgKTSuMH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ev-sols.com/pre-award-and-post-award-protestwhat-are-the-differences/"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operty118.com/budget-changes-universal-credit/"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nthelandofthelivingskiesii.blogspot.com/2018/08/budget-round-up-july.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minIpd4DncI&amp;t=690s" TargetMode="External"/><Relationship Id="rId3" Type="http://schemas.openxmlformats.org/officeDocument/2006/relationships/hyperlink" Target="https://rsp.wisc.edu/forms/budgettools.cfm" TargetMode="External"/><Relationship Id="rId7" Type="http://schemas.openxmlformats.org/officeDocument/2006/relationships/hyperlink" Target="https://businessservices.wisc.edu/accounting/capital-equipment/" TargetMode="External"/><Relationship Id="rId2" Type="http://schemas.openxmlformats.org/officeDocument/2006/relationships/hyperlink" Target="https://www.ecfr.gov/current/title-2/subtitle-A/chapter-II/part-200/subpart-E" TargetMode="External"/><Relationship Id="rId1" Type="http://schemas.openxmlformats.org/officeDocument/2006/relationships/slideLayout" Target="../slideLayouts/slideLayout2.xml"/><Relationship Id="rId6" Type="http://schemas.openxmlformats.org/officeDocument/2006/relationships/hyperlink" Target="https://rsp.wisc.edu/SAGuidance/" TargetMode="External"/><Relationship Id="rId5" Type="http://schemas.openxmlformats.org/officeDocument/2006/relationships/hyperlink" Target="https://rsp.wisc.edu/awardmgt/outgoing_subs/" TargetMode="External"/><Relationship Id="rId4" Type="http://schemas.openxmlformats.org/officeDocument/2006/relationships/hyperlink" Target="https://rsp.wisc.edu/awardmgt/directcosts.cfm" TargetMode="External"/><Relationship Id="rId9" Type="http://schemas.openxmlformats.org/officeDocument/2006/relationships/hyperlink" Target="https://new.nsf.gov/funding/proposal-budg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a:xfrm>
            <a:off x="1518082" y="935751"/>
            <a:ext cx="9144000" cy="2387600"/>
          </a:xfrm>
        </p:spPr>
        <p:txBody>
          <a:bodyPr>
            <a:normAutofit/>
          </a:bodyPr>
          <a:lstStyle/>
          <a:p>
            <a:r>
              <a:rPr lang="en-US" sz="4400" b="1" dirty="0">
                <a:latin typeface="Georgia" panose="02040502050405020303" pitchFamily="18" charset="0"/>
              </a:rPr>
              <a:t>Understanding Budgets, Budget Justifications, &amp; Post-Award Implications</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411550" y="3602038"/>
            <a:ext cx="9357064" cy="1655762"/>
          </a:xfrm>
        </p:spPr>
        <p:txBody>
          <a:bodyPr>
            <a:normAutofit/>
          </a:bodyPr>
          <a:lstStyle/>
          <a:p>
            <a:r>
              <a:rPr lang="en-US" dirty="0">
                <a:latin typeface="Georgia" panose="02040502050405020303" pitchFamily="18" charset="0"/>
              </a:rPr>
              <a:t>Lori Uttech-Hanson, Clinical Research Center Administrator, SMPH, Department of Urology</a:t>
            </a:r>
          </a:p>
          <a:p>
            <a:r>
              <a:rPr lang="en-US" dirty="0">
                <a:latin typeface="Georgia" panose="02040502050405020303" pitchFamily="18" charset="0"/>
              </a:rPr>
              <a:t>Courtney Griese, Research Administrator, Cell and Regenerative Biology</a:t>
            </a:r>
          </a:p>
          <a:p>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610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937E-1274-73FD-0D94-3B8FC96311AC}"/>
              </a:ext>
            </a:extLst>
          </p:cNvPr>
          <p:cNvSpPr>
            <a:spLocks noGrp="1"/>
          </p:cNvSpPr>
          <p:nvPr>
            <p:ph type="title"/>
          </p:nvPr>
        </p:nvSpPr>
        <p:spPr>
          <a:xfrm>
            <a:off x="6823878" y="741391"/>
            <a:ext cx="4491821" cy="1616203"/>
          </a:xfrm>
        </p:spPr>
        <p:txBody>
          <a:bodyPr anchor="b">
            <a:normAutofit/>
          </a:bodyPr>
          <a:lstStyle/>
          <a:p>
            <a:r>
              <a:rPr lang="en-US" sz="3200" dirty="0"/>
              <a:t>Budget Templates</a:t>
            </a:r>
          </a:p>
        </p:txBody>
      </p:sp>
      <p:pic>
        <p:nvPicPr>
          <p:cNvPr id="6" name="Picture 5" descr="Calculator, pen, compass, money and a paper with graphs printed on it">
            <a:extLst>
              <a:ext uri="{FF2B5EF4-FFF2-40B4-BE49-F238E27FC236}">
                <a16:creationId xmlns:a16="http://schemas.microsoft.com/office/drawing/2014/main" id="{1A930F0C-2C59-80A4-ECE3-76C6825988B6}"/>
              </a:ext>
            </a:extLst>
          </p:cNvPr>
          <p:cNvPicPr>
            <a:picLocks noChangeAspect="1"/>
          </p:cNvPicPr>
          <p:nvPr/>
        </p:nvPicPr>
        <p:blipFill rotWithShape="1">
          <a:blip r:embed="rId3"/>
          <a:srcRect l="25333" r="21110" b="-1"/>
          <a:stretch/>
        </p:blipFill>
        <p:spPr>
          <a:xfrm>
            <a:off x="20" y="10"/>
            <a:ext cx="6095980" cy="6857990"/>
          </a:xfrm>
          <a:prstGeom prst="rect">
            <a:avLst/>
          </a:prstGeom>
        </p:spPr>
      </p:pic>
      <p:grpSp>
        <p:nvGrpSpPr>
          <p:cNvPr id="10" name="Group 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1" name="Rectangle 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AC1BACC8-9283-4CAF-7331-D9728E96EE01}"/>
              </a:ext>
            </a:extLst>
          </p:cNvPr>
          <p:cNvSpPr>
            <a:spLocks noGrp="1"/>
          </p:cNvSpPr>
          <p:nvPr>
            <p:ph idx="1"/>
          </p:nvPr>
        </p:nvSpPr>
        <p:spPr>
          <a:xfrm>
            <a:off x="6823878" y="2533476"/>
            <a:ext cx="4491820" cy="3447832"/>
          </a:xfrm>
        </p:spPr>
        <p:txBody>
          <a:bodyPr anchor="t">
            <a:normAutofit/>
          </a:bodyPr>
          <a:lstStyle/>
          <a:p>
            <a:r>
              <a:rPr lang="en-US" sz="2000" dirty="0"/>
              <a:t>Internal Templates</a:t>
            </a:r>
          </a:p>
          <a:p>
            <a:pPr lvl="1"/>
            <a:r>
              <a:rPr lang="en-US" sz="2000" dirty="0"/>
              <a:t>RSP’s</a:t>
            </a:r>
          </a:p>
          <a:p>
            <a:pPr lvl="1"/>
            <a:r>
              <a:rPr lang="en-US" sz="2000" dirty="0"/>
              <a:t>Divisional</a:t>
            </a:r>
          </a:p>
          <a:p>
            <a:pPr lvl="1"/>
            <a:r>
              <a:rPr lang="en-US" sz="2000" dirty="0"/>
              <a:t>Departmental</a:t>
            </a:r>
          </a:p>
          <a:p>
            <a:r>
              <a:rPr lang="en-US" sz="2000" dirty="0"/>
              <a:t>Sponsor Templates</a:t>
            </a:r>
          </a:p>
          <a:p>
            <a:r>
              <a:rPr lang="en-US" sz="2000" dirty="0"/>
              <a:t>Entry of Budget in Sponsor Submission Portal</a:t>
            </a:r>
          </a:p>
        </p:txBody>
      </p:sp>
      <p:sp>
        <p:nvSpPr>
          <p:cNvPr id="4" name="Slide Number Placeholder 3">
            <a:extLst>
              <a:ext uri="{FF2B5EF4-FFF2-40B4-BE49-F238E27FC236}">
                <a16:creationId xmlns:a16="http://schemas.microsoft.com/office/drawing/2014/main" id="{519E0128-4178-4B76-74C9-5AF62A134DA1}"/>
              </a:ext>
            </a:extLst>
          </p:cNvPr>
          <p:cNvSpPr>
            <a:spLocks noGrp="1"/>
          </p:cNvSpPr>
          <p:nvPr>
            <p:ph type="sldNum" sz="quarter" idx="4"/>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16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11001F-162C-9BCD-6B85-79B5FFB4FF44}"/>
              </a:ext>
            </a:extLst>
          </p:cNvPr>
          <p:cNvSpPr>
            <a:spLocks noGrp="1"/>
          </p:cNvSpPr>
          <p:nvPr>
            <p:ph type="title"/>
          </p:nvPr>
        </p:nvSpPr>
        <p:spPr>
          <a:xfrm>
            <a:off x="640080" y="325369"/>
            <a:ext cx="4368602" cy="1956841"/>
          </a:xfrm>
        </p:spPr>
        <p:txBody>
          <a:bodyPr anchor="b">
            <a:normAutofit/>
          </a:bodyPr>
          <a:lstStyle/>
          <a:p>
            <a:r>
              <a:rPr lang="en-US" sz="4200" b="1" dirty="0">
                <a:latin typeface="+mn-lt"/>
              </a:rPr>
              <a:t>Best Practices for Cross-Campus Collaboration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1DBCEB-DE1F-B6ED-3DD2-9B3923324312}"/>
              </a:ext>
            </a:extLst>
          </p:cNvPr>
          <p:cNvSpPr>
            <a:spLocks noGrp="1"/>
          </p:cNvSpPr>
          <p:nvPr>
            <p:ph idx="1"/>
          </p:nvPr>
        </p:nvSpPr>
        <p:spPr>
          <a:xfrm>
            <a:off x="640080" y="2872899"/>
            <a:ext cx="4243589" cy="3320668"/>
          </a:xfrm>
        </p:spPr>
        <p:txBody>
          <a:bodyPr>
            <a:normAutofit/>
          </a:bodyPr>
          <a:lstStyle/>
          <a:p>
            <a:r>
              <a:rPr lang="en-US" sz="2200" dirty="0"/>
              <a:t>Communicate!</a:t>
            </a:r>
          </a:p>
          <a:p>
            <a:pPr lvl="1"/>
            <a:r>
              <a:rPr lang="en-US" sz="2200" dirty="0"/>
              <a:t>Deadlines</a:t>
            </a:r>
          </a:p>
          <a:p>
            <a:pPr lvl="1"/>
            <a:r>
              <a:rPr lang="en-US" sz="2200" dirty="0"/>
              <a:t>Requirements</a:t>
            </a:r>
          </a:p>
          <a:p>
            <a:pPr lvl="1"/>
            <a:r>
              <a:rPr lang="en-US" sz="2200" dirty="0"/>
              <a:t>Budgetary Limitations</a:t>
            </a:r>
          </a:p>
          <a:p>
            <a:r>
              <a:rPr lang="en-US" sz="2200" dirty="0"/>
              <a:t>Check your rates!</a:t>
            </a:r>
          </a:p>
          <a:p>
            <a:r>
              <a:rPr lang="en-US" sz="2200" dirty="0"/>
              <a:t>Create separate budgets for each PI for smoother project setup</a:t>
            </a:r>
          </a:p>
        </p:txBody>
      </p:sp>
      <p:pic>
        <p:nvPicPr>
          <p:cNvPr id="6" name="Picture 5" descr="A close-up of a person shaking hands&#10;&#10;Description automatically generated">
            <a:extLst>
              <a:ext uri="{FF2B5EF4-FFF2-40B4-BE49-F238E27FC236}">
                <a16:creationId xmlns:a16="http://schemas.microsoft.com/office/drawing/2014/main" id="{AB1834CC-EA2D-20B4-65BA-7F7AF90870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03" r="1495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A70EBB4B-416D-5C0C-A155-36DE80D8F9DD}"/>
              </a:ext>
            </a:extLst>
          </p:cNvPr>
          <p:cNvSpPr>
            <a:spLocks noGrp="1"/>
          </p:cNvSpPr>
          <p:nvPr>
            <p:ph type="sldNum" sz="quarter" idx="4"/>
          </p:nvPr>
        </p:nvSpPr>
        <p:spPr>
          <a:xfrm>
            <a:off x="10439400" y="6356350"/>
            <a:ext cx="914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484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p:txBody>
          <a:bodyPr>
            <a:normAutofit/>
          </a:bodyPr>
          <a:lstStyle/>
          <a:p>
            <a:r>
              <a:rPr lang="en-US" sz="5400" b="1" dirty="0">
                <a:latin typeface="Georgia" panose="02040502050405020303" pitchFamily="18" charset="0"/>
              </a:rPr>
              <a:t>Part II: </a:t>
            </a:r>
            <a:br>
              <a:rPr lang="en-US" sz="5400" b="1" dirty="0">
                <a:latin typeface="Georgia" panose="02040502050405020303" pitchFamily="18" charset="0"/>
              </a:rPr>
            </a:br>
            <a:r>
              <a:rPr lang="en-US" sz="5400" b="1" dirty="0">
                <a:latin typeface="Georgia" panose="02040502050405020303" pitchFamily="18" charset="0"/>
              </a:rPr>
              <a:t>Budget Justifications</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524000" y="3602038"/>
            <a:ext cx="9144000" cy="2133599"/>
          </a:xfrm>
        </p:spPr>
        <p:txBody>
          <a:bodyPr>
            <a:normAutofit fontScale="55000" lnSpcReduction="20000"/>
          </a:bodyPr>
          <a:lstStyle/>
          <a:p>
            <a:r>
              <a:rPr lang="en-US" dirty="0">
                <a:latin typeface="Georgia" panose="02040502050405020303" pitchFamily="18" charset="0"/>
              </a:rPr>
              <a:t>Lori Uttech-Hanson</a:t>
            </a:r>
          </a:p>
          <a:p>
            <a:endParaRPr lang="en-US" dirty="0">
              <a:latin typeface="Georgia" panose="02040502050405020303" pitchFamily="18" charset="0"/>
            </a:endParaRPr>
          </a:p>
          <a:p>
            <a:r>
              <a:rPr lang="en-US" sz="3300" i="1" kern="100" dirty="0">
                <a:latin typeface="Calibri" panose="020F0502020204030204" pitchFamily="34" charset="0"/>
                <a:ea typeface="Calibri" panose="020F0502020204030204" pitchFamily="34" charset="0"/>
                <a:cs typeface="Times New Roman" panose="02020603050405020304" pitchFamily="18" charset="0"/>
              </a:rPr>
              <a:t>A budget narrative is a crucial component of grant proposal. A well-prepared budget narrative may significantly increase the chances of securing the funding amount requested. In this portion of the presentation, you will learn how to develop a detailed budget narrative that serves to explain, justify, and contextualize the financial aspects of a project; and that enhances transparency, demonstrates alignment with project goals and compliance with funder requirements, instills confidence in grantors, and supports post-award implementation and understanding. </a:t>
            </a:r>
          </a:p>
          <a:p>
            <a:endParaRPr lang="en-US"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25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10209-2AA9-A592-CC20-16A3FB6FA051}"/>
              </a:ext>
            </a:extLst>
          </p:cNvPr>
          <p:cNvSpPr>
            <a:spLocks noGrp="1"/>
          </p:cNvSpPr>
          <p:nvPr>
            <p:ph type="title"/>
          </p:nvPr>
        </p:nvSpPr>
        <p:spPr>
          <a:xfrm>
            <a:off x="4325815" y="329184"/>
            <a:ext cx="7223057" cy="1783080"/>
          </a:xfrm>
        </p:spPr>
        <p:txBody>
          <a:bodyPr anchor="b">
            <a:normAutofit/>
          </a:bodyPr>
          <a:lstStyle/>
          <a:p>
            <a:r>
              <a:rPr lang="en-US" sz="5400" b="1" dirty="0">
                <a:latin typeface="+mn-lt"/>
              </a:rPr>
              <a:t>Budget Justifications: What and Why?</a:t>
            </a:r>
          </a:p>
        </p:txBody>
      </p:sp>
      <p:pic>
        <p:nvPicPr>
          <p:cNvPr id="7" name="Picture 6" descr="A recipe card with text and leaves">
            <a:extLst>
              <a:ext uri="{FF2B5EF4-FFF2-40B4-BE49-F238E27FC236}">
                <a16:creationId xmlns:a16="http://schemas.microsoft.com/office/drawing/2014/main" id="{936151CB-45A9-C9DC-7EC2-0427C525A2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635" r="-4" b="-4"/>
          <a:stretch/>
        </p:blipFill>
        <p:spPr>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pic>
      <p:sp>
        <p:nvSpPr>
          <p:cNvPr id="38"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Picture 23" descr="A pile of cookies with chocolate chips&#10;&#10;Description automatically generated">
            <a:extLst>
              <a:ext uri="{FF2B5EF4-FFF2-40B4-BE49-F238E27FC236}">
                <a16:creationId xmlns:a16="http://schemas.microsoft.com/office/drawing/2014/main" id="{8E52C8DD-9BBB-AAC8-25EA-3E54DBD41109}"/>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29" r="9519" b="3"/>
          <a:stretch/>
        </p:blipFill>
        <p:spPr>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3" name="Content Placeholder 2">
            <a:extLst>
              <a:ext uri="{FF2B5EF4-FFF2-40B4-BE49-F238E27FC236}">
                <a16:creationId xmlns:a16="http://schemas.microsoft.com/office/drawing/2014/main" id="{6DCF8A2A-A45F-6BE8-883F-CBBCBF37EC8A}"/>
              </a:ext>
            </a:extLst>
          </p:cNvPr>
          <p:cNvSpPr>
            <a:spLocks noGrp="1"/>
          </p:cNvSpPr>
          <p:nvPr>
            <p:ph idx="1"/>
          </p:nvPr>
        </p:nvSpPr>
        <p:spPr>
          <a:xfrm>
            <a:off x="4325815" y="2735961"/>
            <a:ext cx="7604927" cy="3483864"/>
          </a:xfrm>
        </p:spPr>
        <p:txBody>
          <a:bodyPr>
            <a:normAutofit/>
          </a:bodyPr>
          <a:lstStyle/>
          <a:p>
            <a:pPr>
              <a:buFont typeface="Wingdings" panose="05000000000000000000" pitchFamily="2" charset="2"/>
              <a:buChar char="§"/>
            </a:pPr>
            <a:r>
              <a:rPr lang="en-US" sz="3200" b="1" dirty="0"/>
              <a:t>What is a Budget Justification?</a:t>
            </a:r>
          </a:p>
          <a:p>
            <a:pPr lvl="1">
              <a:lnSpc>
                <a:spcPct val="100000"/>
              </a:lnSpc>
              <a:spcAft>
                <a:spcPts val="1200"/>
              </a:spcAft>
              <a:buFont typeface="Courier New" panose="02070309020205020404" pitchFamily="49" charset="0"/>
              <a:buChar char="o"/>
            </a:pPr>
            <a:r>
              <a:rPr lang="en-US" sz="2000" dirty="0"/>
              <a:t>Detailed breakdown of proposed budget in narrative form  - rationale behind each expense </a:t>
            </a:r>
          </a:p>
          <a:p>
            <a:pPr lvl="1">
              <a:lnSpc>
                <a:spcPct val="100000"/>
              </a:lnSpc>
              <a:spcAft>
                <a:spcPts val="1200"/>
              </a:spcAft>
              <a:buFont typeface="Courier New" panose="02070309020205020404" pitchFamily="49" charset="0"/>
              <a:buChar char="o"/>
            </a:pPr>
            <a:r>
              <a:rPr lang="en-US" sz="2000" dirty="0"/>
              <a:t>A “recipe”</a:t>
            </a:r>
          </a:p>
          <a:p>
            <a:pPr lvl="1">
              <a:lnSpc>
                <a:spcPct val="100000"/>
              </a:lnSpc>
              <a:spcAft>
                <a:spcPts val="1200"/>
              </a:spcAft>
              <a:buFont typeface="Courier New" panose="02070309020205020404" pitchFamily="49" charset="0"/>
              <a:buChar char="o"/>
            </a:pPr>
            <a:r>
              <a:rPr lang="en-US" sz="2000" dirty="0"/>
              <a:t>Convinces reviewers that your requested budget is appropriate, reasonable, and needed (justifiable!) </a:t>
            </a:r>
          </a:p>
          <a:p>
            <a:pPr marL="457200" lvl="1" indent="0">
              <a:lnSpc>
                <a:spcPct val="100000"/>
              </a:lnSpc>
              <a:spcAft>
                <a:spcPts val="1200"/>
              </a:spcAft>
              <a:buNone/>
            </a:pPr>
            <a:endParaRPr lang="en-US"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Courier New" panose="02070309020205020404" pitchFamily="49" charset="0"/>
              <a:buChar char="o"/>
            </a:pPr>
            <a:endParaRPr lang="en-US" sz="1700" dirty="0"/>
          </a:p>
        </p:txBody>
      </p:sp>
      <p:sp>
        <p:nvSpPr>
          <p:cNvPr id="4" name="Slide Number Placeholder 3">
            <a:extLst>
              <a:ext uri="{FF2B5EF4-FFF2-40B4-BE49-F238E27FC236}">
                <a16:creationId xmlns:a16="http://schemas.microsoft.com/office/drawing/2014/main" id="{76DC4391-AE99-DB2C-0A4B-DEE5BFBCA187}"/>
              </a:ext>
            </a:extLst>
          </p:cNvPr>
          <p:cNvSpPr>
            <a:spLocks noGrp="1"/>
          </p:cNvSpPr>
          <p:nvPr>
            <p:ph type="sldNum" sz="quarter" idx="4"/>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3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0209-2AA9-A592-CC20-16A3FB6FA051}"/>
              </a:ext>
            </a:extLst>
          </p:cNvPr>
          <p:cNvSpPr>
            <a:spLocks noGrp="1"/>
          </p:cNvSpPr>
          <p:nvPr>
            <p:ph type="title"/>
          </p:nvPr>
        </p:nvSpPr>
        <p:spPr>
          <a:xfrm>
            <a:off x="838200" y="286111"/>
            <a:ext cx="10515600" cy="1325563"/>
          </a:xfrm>
        </p:spPr>
        <p:txBody>
          <a:bodyPr>
            <a:normAutofit/>
          </a:bodyPr>
          <a:lstStyle/>
          <a:p>
            <a:pPr algn="ctr"/>
            <a:r>
              <a:rPr lang="en-US" sz="5400" b="1" dirty="0">
                <a:latin typeface="+mn-lt"/>
              </a:rPr>
              <a:t>Budget Justifications: Why?</a:t>
            </a:r>
          </a:p>
        </p:txBody>
      </p:sp>
      <p:sp>
        <p:nvSpPr>
          <p:cNvPr id="3" name="Content Placeholder 2">
            <a:extLst>
              <a:ext uri="{FF2B5EF4-FFF2-40B4-BE49-F238E27FC236}">
                <a16:creationId xmlns:a16="http://schemas.microsoft.com/office/drawing/2014/main" id="{6DCF8A2A-A45F-6BE8-883F-CBBCBF37EC8A}"/>
              </a:ext>
            </a:extLst>
          </p:cNvPr>
          <p:cNvSpPr>
            <a:spLocks noGrp="1"/>
          </p:cNvSpPr>
          <p:nvPr>
            <p:ph idx="1"/>
          </p:nvPr>
        </p:nvSpPr>
        <p:spPr>
          <a:xfrm>
            <a:off x="838200" y="1875052"/>
            <a:ext cx="10515600" cy="4425164"/>
          </a:xfrm>
        </p:spPr>
        <p:txBody>
          <a:bodyPr>
            <a:normAutofit lnSpcReduction="10000"/>
          </a:bodyPr>
          <a:lstStyle/>
          <a:p>
            <a:pPr>
              <a:buFont typeface="Wingdings" panose="05000000000000000000" pitchFamily="2" charset="2"/>
              <a:buChar char="§"/>
            </a:pPr>
            <a:r>
              <a:rPr lang="en-US" sz="3200" b="1" dirty="0"/>
              <a:t>Why is a Budget Justification Important?</a:t>
            </a:r>
          </a:p>
          <a:p>
            <a:pPr lvl="1">
              <a:lnSpc>
                <a:spcPct val="80000"/>
              </a:lnSpc>
              <a:spcAft>
                <a:spcPts val="600"/>
              </a:spcAft>
              <a:buFont typeface="Wingdings" panose="05000000000000000000" pitchFamily="2" charset="2"/>
              <a:buChar char="ü"/>
            </a:pPr>
            <a:r>
              <a:rPr lang="en-US" sz="2000" dirty="0"/>
              <a:t>Transparency and Accountability</a:t>
            </a:r>
          </a:p>
          <a:p>
            <a:pPr lvl="1">
              <a:lnSpc>
                <a:spcPct val="80000"/>
              </a:lnSpc>
              <a:spcAft>
                <a:spcPts val="600"/>
              </a:spcAft>
              <a:buFont typeface="Wingdings" panose="05000000000000000000" pitchFamily="2" charset="2"/>
              <a:buChar char="ü"/>
            </a:pPr>
            <a:r>
              <a:rPr lang="en-US" sz="2000" dirty="0"/>
              <a:t>Demonstrates Fiscal Responsibility</a:t>
            </a:r>
          </a:p>
          <a:p>
            <a:pPr lvl="1">
              <a:lnSpc>
                <a:spcPct val="80000"/>
              </a:lnSpc>
              <a:spcAft>
                <a:spcPts val="600"/>
              </a:spcAft>
              <a:buFont typeface="Wingdings" panose="05000000000000000000" pitchFamily="2" charset="2"/>
              <a:buChar char="ü"/>
            </a:pPr>
            <a:r>
              <a:rPr lang="en-US" sz="2000" dirty="0"/>
              <a:t>Supports Achievement of Project Goals</a:t>
            </a:r>
          </a:p>
          <a:p>
            <a:pPr lvl="1">
              <a:lnSpc>
                <a:spcPct val="80000"/>
              </a:lnSpc>
              <a:spcAft>
                <a:spcPts val="600"/>
              </a:spcAft>
              <a:buFont typeface="Wingdings" panose="05000000000000000000" pitchFamily="2" charset="2"/>
              <a:buChar char="ü"/>
            </a:pPr>
            <a:r>
              <a:rPr lang="en-US" sz="2000" dirty="0"/>
              <a:t>Documents Feasibility</a:t>
            </a:r>
          </a:p>
          <a:p>
            <a:pPr lvl="1">
              <a:lnSpc>
                <a:spcPct val="80000"/>
              </a:lnSpc>
              <a:spcAft>
                <a:spcPts val="600"/>
              </a:spcAft>
              <a:buFont typeface="Wingdings" panose="05000000000000000000" pitchFamily="2" charset="2"/>
              <a:buChar char="ü"/>
            </a:pPr>
            <a:r>
              <a:rPr lang="en-US" sz="2000" dirty="0">
                <a:effectLst/>
                <a:ea typeface="Calibri" panose="020F0502020204030204" pitchFamily="34" charset="0"/>
              </a:rPr>
              <a:t>Clarifies Unusual or High-Cost Items </a:t>
            </a:r>
            <a:endParaRPr lang="en-US" sz="2000" dirty="0"/>
          </a:p>
          <a:p>
            <a:pPr lvl="1">
              <a:lnSpc>
                <a:spcPct val="80000"/>
              </a:lnSpc>
              <a:spcAft>
                <a:spcPts val="600"/>
              </a:spcAft>
              <a:buFont typeface="Wingdings" panose="05000000000000000000" pitchFamily="2" charset="2"/>
              <a:buChar char="ü"/>
            </a:pPr>
            <a:r>
              <a:rPr lang="en-US" sz="2000" dirty="0"/>
              <a:t>Facilitates Decision-Making (when developing</a:t>
            </a:r>
          </a:p>
          <a:p>
            <a:pPr marL="457200" lvl="1" indent="0">
              <a:lnSpc>
                <a:spcPct val="80000"/>
              </a:lnSpc>
              <a:spcAft>
                <a:spcPts val="600"/>
              </a:spcAft>
              <a:buNone/>
            </a:pPr>
            <a:r>
              <a:rPr lang="en-US" sz="2000" dirty="0"/>
              <a:t>    and spending) </a:t>
            </a:r>
          </a:p>
          <a:p>
            <a:pPr lvl="1">
              <a:lnSpc>
                <a:spcPct val="80000"/>
              </a:lnSpc>
              <a:spcAft>
                <a:spcPts val="600"/>
              </a:spcAft>
              <a:buFont typeface="Wingdings" panose="05000000000000000000" pitchFamily="2" charset="2"/>
              <a:buChar char="ü"/>
            </a:pPr>
            <a:r>
              <a:rPr lang="en-US" sz="2000" dirty="0"/>
              <a:t>Enhances Grant Review Process </a:t>
            </a:r>
          </a:p>
          <a:p>
            <a:pPr lvl="2">
              <a:lnSpc>
                <a:spcPct val="80000"/>
              </a:lnSpc>
              <a:spcAft>
                <a:spcPts val="600"/>
              </a:spcAft>
              <a:buFont typeface="Calibri" panose="020F0502020204030204" pitchFamily="34" charset="0"/>
              <a:buChar char="*"/>
            </a:pPr>
            <a:r>
              <a:rPr lang="en-US" b="1" dirty="0"/>
              <a:t>May serve to reduce budgetary cuts!</a:t>
            </a:r>
          </a:p>
          <a:p>
            <a:pPr lvl="1">
              <a:lnSpc>
                <a:spcPct val="80000"/>
              </a:lnSpc>
              <a:spcAft>
                <a:spcPts val="600"/>
              </a:spcAft>
              <a:buFont typeface="Wingdings" panose="05000000000000000000" pitchFamily="2" charset="2"/>
              <a:buChar char="ü"/>
            </a:pPr>
            <a:r>
              <a:rPr lang="en-US" sz="2000" dirty="0"/>
              <a:t>Competitive Advantage</a:t>
            </a:r>
          </a:p>
          <a:p>
            <a:pPr lvl="1">
              <a:lnSpc>
                <a:spcPct val="80000"/>
              </a:lnSpc>
              <a:spcAft>
                <a:spcPts val="600"/>
              </a:spcAft>
              <a:buFont typeface="Wingdings" panose="05000000000000000000" pitchFamily="2" charset="2"/>
              <a:buChar char="ü"/>
            </a:pPr>
            <a:r>
              <a:rPr lang="en-US" sz="2000" dirty="0"/>
              <a:t>Post-Award Administrative Guidance</a:t>
            </a:r>
          </a:p>
        </p:txBody>
      </p:sp>
      <p:sp>
        <p:nvSpPr>
          <p:cNvPr id="4" name="Slide Number Placeholder 3">
            <a:extLst>
              <a:ext uri="{FF2B5EF4-FFF2-40B4-BE49-F238E27FC236}">
                <a16:creationId xmlns:a16="http://schemas.microsoft.com/office/drawing/2014/main" id="{76DC4391-AE99-DB2C-0A4B-DEE5BFBCA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4" name="Picture 13" descr="A person smiling at the camera">
            <a:extLst>
              <a:ext uri="{FF2B5EF4-FFF2-40B4-BE49-F238E27FC236}">
                <a16:creationId xmlns:a16="http://schemas.microsoft.com/office/drawing/2014/main" id="{2BEB95F5-26F5-FA4E-410C-072DBDC13BA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1323" y="2481785"/>
            <a:ext cx="4440448" cy="29747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7102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10209-2AA9-A592-CC20-16A3FB6FA051}"/>
              </a:ext>
            </a:extLst>
          </p:cNvPr>
          <p:cNvSpPr>
            <a:spLocks noGrp="1"/>
          </p:cNvSpPr>
          <p:nvPr>
            <p:ph type="title"/>
          </p:nvPr>
        </p:nvSpPr>
        <p:spPr/>
        <p:txBody>
          <a:bodyPr/>
          <a:lstStyle/>
          <a:p>
            <a:pPr algn="ctr"/>
            <a:r>
              <a:rPr lang="en-US" b="1" dirty="0">
                <a:latin typeface="+mn-lt"/>
              </a:rPr>
              <a:t>How To Prepare Effective Budget Justifications (For Pre- and Post-Award)</a:t>
            </a:r>
          </a:p>
        </p:txBody>
      </p:sp>
      <p:sp>
        <p:nvSpPr>
          <p:cNvPr id="3" name="Content Placeholder 2">
            <a:extLst>
              <a:ext uri="{FF2B5EF4-FFF2-40B4-BE49-F238E27FC236}">
                <a16:creationId xmlns:a16="http://schemas.microsoft.com/office/drawing/2014/main" id="{6DCF8A2A-A45F-6BE8-883F-CBBCBF37EC8A}"/>
              </a:ext>
            </a:extLst>
          </p:cNvPr>
          <p:cNvSpPr>
            <a:spLocks noGrp="1"/>
          </p:cNvSpPr>
          <p:nvPr>
            <p:ph idx="1"/>
          </p:nvPr>
        </p:nvSpPr>
        <p:spPr/>
        <p:txBody>
          <a:bodyPr/>
          <a:lstStyle/>
          <a:p>
            <a:pPr>
              <a:buFont typeface="Wingdings" panose="05000000000000000000" pitchFamily="2" charset="2"/>
              <a:buChar char="§"/>
            </a:pPr>
            <a:r>
              <a:rPr lang="en-US" sz="2000" b="1" dirty="0"/>
              <a:t>Follow clear organization aligned with application instructions.</a:t>
            </a:r>
          </a:p>
          <a:p>
            <a:pPr lvl="1">
              <a:buFont typeface="Courier New" panose="02070309020205020404" pitchFamily="49" charset="0"/>
              <a:buChar char="o"/>
            </a:pPr>
            <a:r>
              <a:rPr lang="en-US" sz="2000" dirty="0"/>
              <a:t>Develop a template that follows detailed budget.</a:t>
            </a:r>
          </a:p>
          <a:p>
            <a:pPr>
              <a:buFont typeface="Wingdings" panose="05000000000000000000" pitchFamily="2" charset="2"/>
              <a:buChar char="§"/>
            </a:pPr>
            <a:r>
              <a:rPr lang="en-US" sz="2000" b="1" dirty="0"/>
              <a:t>Translate the budget line items into narrative.</a:t>
            </a:r>
          </a:p>
          <a:p>
            <a:pPr lvl="1">
              <a:buFont typeface="Courier New" panose="02070309020205020404" pitchFamily="49" charset="0"/>
              <a:buChar char="o"/>
            </a:pPr>
            <a:r>
              <a:rPr lang="en-US" sz="2000" dirty="0"/>
              <a:t>Collaborate with team members, post-award staff, and other stakeholders for feedback.</a:t>
            </a:r>
          </a:p>
          <a:p>
            <a:pPr lvl="1">
              <a:buFont typeface="Courier New" panose="02070309020205020404" pitchFamily="49" charset="0"/>
              <a:buChar char="o"/>
            </a:pPr>
            <a:r>
              <a:rPr lang="en-US" sz="2000" dirty="0"/>
              <a:t>Provide supporting detail to explain and justify costs for each project year.</a:t>
            </a:r>
          </a:p>
          <a:p>
            <a:pPr>
              <a:buFont typeface="Wingdings" panose="05000000000000000000" pitchFamily="2" charset="2"/>
              <a:buChar char="§"/>
            </a:pPr>
            <a:r>
              <a:rPr lang="en-US" sz="2000" b="1" dirty="0"/>
              <a:t>Ensure budget justification aligns with and supports goals, aims, strategies, and activities stated in project narrative.  </a:t>
            </a:r>
          </a:p>
          <a:p>
            <a:pPr>
              <a:buFont typeface="Wingdings" panose="05000000000000000000" pitchFamily="2" charset="2"/>
              <a:buChar char="§"/>
            </a:pPr>
            <a:r>
              <a:rPr lang="en-US" sz="2000" b="1" dirty="0"/>
              <a:t>Write for the future (post-award).</a:t>
            </a:r>
          </a:p>
          <a:p>
            <a:pPr>
              <a:buFont typeface="Wingdings" panose="05000000000000000000" pitchFamily="2" charset="2"/>
              <a:buChar char="§"/>
            </a:pPr>
            <a:r>
              <a:rPr lang="en-US" sz="2000" b="1" dirty="0"/>
              <a:t>Provide guidance (and a template) to                                                                 subawards, consultants, fee for services, etc.                                                                    for budget narrative.</a:t>
            </a:r>
          </a:p>
          <a:p>
            <a:pPr>
              <a:buFont typeface="Wingdings" panose="05000000000000000000" pitchFamily="2" charset="2"/>
              <a:buChar char="§"/>
            </a:pPr>
            <a:endParaRPr lang="en-US" sz="2400" b="1" dirty="0"/>
          </a:p>
        </p:txBody>
      </p:sp>
      <p:sp>
        <p:nvSpPr>
          <p:cNvPr id="4" name="Slide Number Placeholder 3">
            <a:extLst>
              <a:ext uri="{FF2B5EF4-FFF2-40B4-BE49-F238E27FC236}">
                <a16:creationId xmlns:a16="http://schemas.microsoft.com/office/drawing/2014/main" id="{76DC4391-AE99-DB2C-0A4B-DEE5BFBCA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9" name="Picture 8" descr="A blue rectangular boxes with text">
            <a:extLst>
              <a:ext uri="{FF2B5EF4-FFF2-40B4-BE49-F238E27FC236}">
                <a16:creationId xmlns:a16="http://schemas.microsoft.com/office/drawing/2014/main" id="{282253D6-2D2A-976E-CF92-D24E00518B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79480" y="4375317"/>
            <a:ext cx="4523766" cy="1948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35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69CF8F-E5F1-4367-B017-29786E056EE4}"/>
              </a:ext>
            </a:extLst>
          </p:cNvPr>
          <p:cNvSpPr>
            <a:spLocks noGrp="1"/>
          </p:cNvSpPr>
          <p:nvPr>
            <p:ph type="title"/>
          </p:nvPr>
        </p:nvSpPr>
        <p:spPr>
          <a:xfrm>
            <a:off x="838200" y="673770"/>
            <a:ext cx="3220329" cy="2027227"/>
          </a:xfrm>
        </p:spPr>
        <p:txBody>
          <a:bodyPr anchor="t">
            <a:normAutofit/>
          </a:bodyPr>
          <a:lstStyle/>
          <a:p>
            <a:r>
              <a:rPr lang="en-US" sz="3400" b="1">
                <a:solidFill>
                  <a:srgbClr val="FFFFFF"/>
                </a:solidFill>
                <a:latin typeface="+mn-lt"/>
              </a:rPr>
              <a:t>Typical Expense Categories </a:t>
            </a:r>
            <a:r>
              <a:rPr lang="en-US" sz="3400" b="1">
                <a:solidFill>
                  <a:srgbClr val="FFFFFF"/>
                </a:solidFill>
              </a:rPr>
              <a:t>(NIH/DOD Example)</a:t>
            </a:r>
          </a:p>
        </p:txBody>
      </p:sp>
      <p:sp>
        <p:nvSpPr>
          <p:cNvPr id="4" name="Slide Number Placeholder 3">
            <a:extLst>
              <a:ext uri="{FF2B5EF4-FFF2-40B4-BE49-F238E27FC236}">
                <a16:creationId xmlns:a16="http://schemas.microsoft.com/office/drawing/2014/main" id="{922B59A7-5516-4170-A93D-EB1D6FB3F2FD}"/>
              </a:ext>
            </a:extLst>
          </p:cNvPr>
          <p:cNvSpPr>
            <a:spLocks noGrp="1"/>
          </p:cNvSpPr>
          <p:nvPr>
            <p:ph type="sldNum" sz="quarter" idx="4"/>
          </p:nvPr>
        </p:nvSpPr>
        <p:spPr>
          <a:xfrm>
            <a:off x="8610600" y="6356350"/>
            <a:ext cx="2743200" cy="365125"/>
          </a:xfrm>
        </p:spPr>
        <p:txBody>
          <a:bodyPr>
            <a:normAutofit/>
          </a:bodyPr>
          <a:lstStyle/>
          <a:p>
            <a:pPr>
              <a:spcAft>
                <a:spcPts val="600"/>
              </a:spcAft>
            </a:pPr>
            <a:fld id="{6FF4E196-A010-480C-A078-61D4EF757EA8}" type="slidenum">
              <a:rPr lang="en-US" smtClean="0"/>
              <a:pPr>
                <a:spcAft>
                  <a:spcPts val="600"/>
                </a:spcAft>
              </a:pPr>
              <a:t>16</a:t>
            </a:fld>
            <a:endParaRPr lang="en-US"/>
          </a:p>
        </p:txBody>
      </p:sp>
      <p:graphicFrame>
        <p:nvGraphicFramePr>
          <p:cNvPr id="20" name="Content Placeholder 2">
            <a:extLst>
              <a:ext uri="{FF2B5EF4-FFF2-40B4-BE49-F238E27FC236}">
                <a16:creationId xmlns:a16="http://schemas.microsoft.com/office/drawing/2014/main" id="{9CD6009D-3539-F491-ED76-8CCFE55E0DE2}"/>
              </a:ext>
            </a:extLst>
          </p:cNvPr>
          <p:cNvGraphicFramePr>
            <a:graphicFrameLocks noGrp="1"/>
          </p:cNvGraphicFramePr>
          <p:nvPr>
            <p:ph idx="1"/>
            <p:extLst>
              <p:ext uri="{D42A27DB-BD31-4B8C-83A1-F6EECF244321}">
                <p14:modId xmlns:p14="http://schemas.microsoft.com/office/powerpoint/2010/main" val="2882408453"/>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25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CF8F-E5F1-4367-B017-29786E056EE4}"/>
              </a:ext>
            </a:extLst>
          </p:cNvPr>
          <p:cNvSpPr>
            <a:spLocks noGrp="1"/>
          </p:cNvSpPr>
          <p:nvPr>
            <p:ph type="title"/>
          </p:nvPr>
        </p:nvSpPr>
        <p:spPr>
          <a:xfrm>
            <a:off x="838200" y="365125"/>
            <a:ext cx="10515600" cy="1335659"/>
          </a:xfrm>
        </p:spPr>
        <p:txBody>
          <a:bodyPr/>
          <a:lstStyle/>
          <a:p>
            <a:r>
              <a:rPr lang="en-US" b="1">
                <a:latin typeface="+mn-lt"/>
              </a:rPr>
              <a:t>Tips for the Narrative…</a:t>
            </a:r>
            <a:endParaRPr lang="en-US" b="1" dirty="0">
              <a:latin typeface="+mn-lt"/>
            </a:endParaRPr>
          </a:p>
        </p:txBody>
      </p:sp>
      <p:sp>
        <p:nvSpPr>
          <p:cNvPr id="3" name="Content Placeholder 2">
            <a:extLst>
              <a:ext uri="{FF2B5EF4-FFF2-40B4-BE49-F238E27FC236}">
                <a16:creationId xmlns:a16="http://schemas.microsoft.com/office/drawing/2014/main" id="{DE77217C-ED7B-4FE0-83DF-7DDCFD1A8137}"/>
              </a:ext>
            </a:extLst>
          </p:cNvPr>
          <p:cNvSpPr>
            <a:spLocks noGrp="1"/>
          </p:cNvSpPr>
          <p:nvPr>
            <p:ph idx="1"/>
          </p:nvPr>
        </p:nvSpPr>
        <p:spPr>
          <a:xfrm>
            <a:off x="838200" y="1875052"/>
            <a:ext cx="10515600" cy="4351338"/>
          </a:xfrm>
        </p:spPr>
        <p:txBody>
          <a:bodyPr>
            <a:normAutofit/>
          </a:bodyPr>
          <a:lstStyle/>
          <a:p>
            <a:pPr>
              <a:lnSpc>
                <a:spcPct val="100000"/>
              </a:lnSpc>
              <a:buFont typeface="Wingdings" panose="05000000000000000000" pitchFamily="2" charset="2"/>
              <a:buChar char="§"/>
            </a:pPr>
            <a:r>
              <a:rPr lang="en-US" sz="2000" b="1" dirty="0"/>
              <a:t>Personne</a:t>
            </a:r>
            <a:r>
              <a:rPr lang="en-US" sz="2000" dirty="0"/>
              <a:t>l (State name, role, effort): State </a:t>
            </a:r>
            <a:r>
              <a:rPr lang="en-US" sz="2000" b="1" u="sng" dirty="0"/>
              <a:t>“what</a:t>
            </a:r>
            <a:r>
              <a:rPr lang="en-US" sz="2000" dirty="0"/>
              <a:t>” they will be doing that will justify their effort. Explain changes by year. Link to specific tasks, aims, or strategies, if applicable (e.g., Aim 2; Objectives 3 &amp; 4, etc.) </a:t>
            </a:r>
          </a:p>
          <a:p>
            <a:pPr lvl="1">
              <a:lnSpc>
                <a:spcPct val="100000"/>
              </a:lnSpc>
            </a:pPr>
            <a:r>
              <a:rPr lang="en-US" sz="2000" b="1" dirty="0"/>
              <a:t>Organize alphabetically </a:t>
            </a:r>
            <a:r>
              <a:rPr lang="en-US" sz="2000" dirty="0"/>
              <a:t>(helps the reviewers)</a:t>
            </a:r>
          </a:p>
          <a:p>
            <a:pPr lvl="1">
              <a:lnSpc>
                <a:spcPct val="100000"/>
              </a:lnSpc>
              <a:spcAft>
                <a:spcPts val="600"/>
              </a:spcAft>
            </a:pPr>
            <a:r>
              <a:rPr lang="en-US" sz="2000" b="1" dirty="0"/>
              <a:t>Fringe Benefits: </a:t>
            </a:r>
            <a:r>
              <a:rPr lang="en-US" sz="2000" dirty="0"/>
              <a:t>Include how calculated and refer to UW policy.</a:t>
            </a:r>
          </a:p>
          <a:p>
            <a:pPr>
              <a:lnSpc>
                <a:spcPct val="100000"/>
              </a:lnSpc>
              <a:spcAft>
                <a:spcPts val="1000"/>
              </a:spcAft>
              <a:buFont typeface="Wingdings" panose="05000000000000000000" pitchFamily="2" charset="2"/>
              <a:buChar char="§"/>
            </a:pPr>
            <a:r>
              <a:rPr lang="en-US" sz="2000" b="1" dirty="0"/>
              <a:t>Equipment: </a:t>
            </a:r>
            <a:r>
              <a:rPr lang="en-US" sz="2000" dirty="0"/>
              <a:t>Make sure this is allowable; include a quote, bid, or letter. Itemize the details (equipment, shipping, service contract, accessories, etc.).</a:t>
            </a:r>
          </a:p>
          <a:p>
            <a:pPr>
              <a:lnSpc>
                <a:spcPct val="100000"/>
              </a:lnSpc>
              <a:buFont typeface="Wingdings" panose="05000000000000000000" pitchFamily="2" charset="2"/>
              <a:buChar char="§"/>
            </a:pPr>
            <a:r>
              <a:rPr lang="en-US" sz="2000" b="1" dirty="0"/>
              <a:t>Travel: </a:t>
            </a:r>
            <a:r>
              <a:rPr lang="en-US" sz="2000" dirty="0"/>
              <a:t>State how travel is related to the research, who will travel and why; include breakdown of expenses (e.g., name/location of event, # of travelers, airfare, hotel, per diem, number of days, mileage reimbursement). A table is helpful.</a:t>
            </a:r>
          </a:p>
        </p:txBody>
      </p:sp>
      <p:sp>
        <p:nvSpPr>
          <p:cNvPr id="4" name="Slide Number Placeholder 3">
            <a:extLst>
              <a:ext uri="{FF2B5EF4-FFF2-40B4-BE49-F238E27FC236}">
                <a16:creationId xmlns:a16="http://schemas.microsoft.com/office/drawing/2014/main" id="{922B59A7-5516-4170-A93D-EB1D6FB3F2FD}"/>
              </a:ext>
            </a:extLst>
          </p:cNvPr>
          <p:cNvSpPr>
            <a:spLocks noGrp="1"/>
          </p:cNvSpPr>
          <p:nvPr>
            <p:ph type="sldNum" sz="quarter" idx="4"/>
          </p:nvPr>
        </p:nvSpPr>
        <p:spPr/>
        <p:txBody>
          <a:bodyPr/>
          <a:lstStyle/>
          <a:p>
            <a:fld id="{6FF4E196-A010-480C-A078-61D4EF757EA8}" type="slidenum">
              <a:rPr lang="en-US" smtClean="0"/>
              <a:t>17</a:t>
            </a:fld>
            <a:endParaRPr lang="en-US" dirty="0"/>
          </a:p>
        </p:txBody>
      </p:sp>
    </p:spTree>
    <p:extLst>
      <p:ext uri="{BB962C8B-B14F-4D97-AF65-F5344CB8AC3E}">
        <p14:creationId xmlns:p14="http://schemas.microsoft.com/office/powerpoint/2010/main" val="1638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9CF8F-E5F1-4367-B017-29786E056EE4}"/>
              </a:ext>
            </a:extLst>
          </p:cNvPr>
          <p:cNvSpPr>
            <a:spLocks noGrp="1"/>
          </p:cNvSpPr>
          <p:nvPr>
            <p:ph type="title"/>
          </p:nvPr>
        </p:nvSpPr>
        <p:spPr>
          <a:xfrm>
            <a:off x="838200" y="365125"/>
            <a:ext cx="10515600" cy="1335659"/>
          </a:xfrm>
        </p:spPr>
        <p:txBody>
          <a:bodyPr/>
          <a:lstStyle/>
          <a:p>
            <a:r>
              <a:rPr lang="en-US" b="1" dirty="0">
                <a:latin typeface="+mn-lt"/>
              </a:rPr>
              <a:t>Tips for the Narrative, continued</a:t>
            </a:r>
          </a:p>
        </p:txBody>
      </p:sp>
      <p:sp>
        <p:nvSpPr>
          <p:cNvPr id="3" name="Content Placeholder 2">
            <a:extLst>
              <a:ext uri="{FF2B5EF4-FFF2-40B4-BE49-F238E27FC236}">
                <a16:creationId xmlns:a16="http://schemas.microsoft.com/office/drawing/2014/main" id="{DE77217C-ED7B-4FE0-83DF-7DDCFD1A8137}"/>
              </a:ext>
            </a:extLst>
          </p:cNvPr>
          <p:cNvSpPr>
            <a:spLocks noGrp="1"/>
          </p:cNvSpPr>
          <p:nvPr>
            <p:ph idx="1"/>
          </p:nvPr>
        </p:nvSpPr>
        <p:spPr>
          <a:xfrm>
            <a:off x="838200" y="1868421"/>
            <a:ext cx="10515600" cy="4624453"/>
          </a:xfrm>
        </p:spPr>
        <p:txBody>
          <a:bodyPr>
            <a:normAutofit/>
          </a:bodyPr>
          <a:lstStyle/>
          <a:p>
            <a:pPr>
              <a:lnSpc>
                <a:spcPct val="100000"/>
              </a:lnSpc>
              <a:spcBef>
                <a:spcPts val="0"/>
              </a:spcBef>
              <a:buFont typeface="Wingdings" panose="05000000000000000000" pitchFamily="2" charset="2"/>
              <a:buChar char="§"/>
            </a:pPr>
            <a:r>
              <a:rPr lang="en-US" b="1" dirty="0"/>
              <a:t> </a:t>
            </a:r>
            <a:r>
              <a:rPr lang="en-US" sz="2000" b="1" dirty="0"/>
              <a:t>Other Direct Costs: </a:t>
            </a:r>
            <a:r>
              <a:rPr lang="en-US" sz="2000" dirty="0"/>
              <a:t>Organize by subcategories (e.g., materials and supplies, publications, consultant, computer services, etc.).</a:t>
            </a:r>
          </a:p>
          <a:p>
            <a:pPr lvl="1">
              <a:lnSpc>
                <a:spcPct val="110000"/>
              </a:lnSpc>
              <a:spcBef>
                <a:spcPts val="600"/>
              </a:spcBef>
            </a:pPr>
            <a:r>
              <a:rPr lang="en-US" sz="2000" b="1" dirty="0"/>
              <a:t>Materials &amp; Supplies: </a:t>
            </a:r>
            <a:r>
              <a:rPr lang="en-US" sz="2000" dirty="0"/>
              <a:t>Itemize! For previously used supplies - base figures off past POs/invoices to be realistic. For new supplies – conduct needs analysis and research costs.</a:t>
            </a:r>
          </a:p>
          <a:p>
            <a:pPr lvl="1">
              <a:lnSpc>
                <a:spcPct val="110000"/>
              </a:lnSpc>
              <a:spcBef>
                <a:spcPts val="600"/>
              </a:spcBef>
            </a:pPr>
            <a:r>
              <a:rPr lang="en-US" sz="2000" b="1" dirty="0"/>
              <a:t>Consultants: </a:t>
            </a:r>
            <a:r>
              <a:rPr lang="en-US" sz="2000" dirty="0"/>
              <a:t>In general, include name for each Consultant and itemize each consultant, rate per day, number of days of expected service, any additional costs such as travel, lodging, supplies, and total costs for each consultant. Include a letter of support/MOU.</a:t>
            </a:r>
          </a:p>
          <a:p>
            <a:pPr lvl="1">
              <a:lnSpc>
                <a:spcPct val="110000"/>
              </a:lnSpc>
              <a:spcBef>
                <a:spcPts val="600"/>
              </a:spcBef>
            </a:pPr>
            <a:r>
              <a:rPr lang="en-US" sz="2000" b="1" dirty="0"/>
              <a:t>Consortium Costs: </a:t>
            </a:r>
            <a:r>
              <a:rPr lang="en-US" sz="2000" dirty="0"/>
              <a:t>Include a brief summary of costs and refer to independent budget.</a:t>
            </a:r>
          </a:p>
          <a:p>
            <a:pPr lvl="1">
              <a:lnSpc>
                <a:spcPct val="110000"/>
              </a:lnSpc>
              <a:spcBef>
                <a:spcPts val="600"/>
              </a:spcBef>
            </a:pPr>
            <a:r>
              <a:rPr lang="en-US" sz="2000" b="1" dirty="0"/>
              <a:t>Equipment or Facility Rental/User Fees: </a:t>
            </a:r>
            <a:r>
              <a:rPr lang="en-US" sz="2000" dirty="0"/>
              <a:t>State rate and duration of rental / Detail service, how relates to project, and breakdown of costs.</a:t>
            </a:r>
          </a:p>
          <a:p>
            <a:pPr lvl="1"/>
            <a:r>
              <a:rPr lang="en-US" sz="2000" b="1" dirty="0"/>
              <a:t>Other:</a:t>
            </a:r>
            <a:r>
              <a:rPr lang="en-US" sz="2000" dirty="0"/>
              <a:t> Tuition, Data Management and Sharing Costs, Etc.</a:t>
            </a:r>
          </a:p>
          <a:p>
            <a:pPr>
              <a:buFont typeface="Wingdings" panose="05000000000000000000" pitchFamily="2" charset="2"/>
              <a:buChar char="§"/>
            </a:pPr>
            <a:r>
              <a:rPr lang="en-US" sz="2000" b="1" dirty="0"/>
              <a:t>Indirect Costs: </a:t>
            </a:r>
            <a:r>
              <a:rPr lang="en-US" sz="2000" dirty="0"/>
              <a:t>Describe rate and list UW rate agreement and date.</a:t>
            </a:r>
          </a:p>
          <a:p>
            <a:pPr lvl="1">
              <a:lnSpc>
                <a:spcPct val="100000"/>
              </a:lnSpc>
              <a:spcBef>
                <a:spcPts val="1200"/>
              </a:spcBef>
            </a:pPr>
            <a:endParaRPr lang="en-US" sz="2000" b="1" dirty="0"/>
          </a:p>
        </p:txBody>
      </p:sp>
      <p:sp>
        <p:nvSpPr>
          <p:cNvPr id="4" name="Slide Number Placeholder 3">
            <a:extLst>
              <a:ext uri="{FF2B5EF4-FFF2-40B4-BE49-F238E27FC236}">
                <a16:creationId xmlns:a16="http://schemas.microsoft.com/office/drawing/2014/main" id="{922B59A7-5516-4170-A93D-EB1D6FB3F2FD}"/>
              </a:ext>
            </a:extLst>
          </p:cNvPr>
          <p:cNvSpPr>
            <a:spLocks noGrp="1"/>
          </p:cNvSpPr>
          <p:nvPr>
            <p:ph type="sldNum" sz="quarter" idx="4"/>
          </p:nvPr>
        </p:nvSpPr>
        <p:spPr/>
        <p:txBody>
          <a:bodyPr/>
          <a:lstStyle/>
          <a:p>
            <a:fld id="{6FF4E196-A010-480C-A078-61D4EF757EA8}" type="slidenum">
              <a:rPr lang="en-US" smtClean="0"/>
              <a:t>18</a:t>
            </a:fld>
            <a:endParaRPr lang="en-US" dirty="0"/>
          </a:p>
        </p:txBody>
      </p:sp>
    </p:spTree>
    <p:extLst>
      <p:ext uri="{BB962C8B-B14F-4D97-AF65-F5344CB8AC3E}">
        <p14:creationId xmlns:p14="http://schemas.microsoft.com/office/powerpoint/2010/main" val="251360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blue sign with white text&#10;&#10;Description automatically generated">
            <a:extLst>
              <a:ext uri="{FF2B5EF4-FFF2-40B4-BE49-F238E27FC236}">
                <a16:creationId xmlns:a16="http://schemas.microsoft.com/office/drawing/2014/main" id="{EC8CF523-CF2B-6B8B-1E82-209E07EAC70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604" y="1428278"/>
            <a:ext cx="3776784" cy="3798562"/>
          </a:xfrm>
          <a:prstGeom prst="rect">
            <a:avLst/>
          </a:prstGeom>
        </p:spPr>
      </p:pic>
      <p:sp>
        <p:nvSpPr>
          <p:cNvPr id="51" name="Freeform: Shape 5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10209-2AA9-A592-CC20-16A3FB6FA051}"/>
              </a:ext>
            </a:extLst>
          </p:cNvPr>
          <p:cNvSpPr>
            <a:spLocks noGrp="1"/>
          </p:cNvSpPr>
          <p:nvPr>
            <p:ph type="title"/>
          </p:nvPr>
        </p:nvSpPr>
        <p:spPr>
          <a:xfrm>
            <a:off x="5759354" y="457201"/>
            <a:ext cx="6134880" cy="1835911"/>
          </a:xfrm>
        </p:spPr>
        <p:txBody>
          <a:bodyPr anchor="b">
            <a:noAutofit/>
          </a:bodyPr>
          <a:lstStyle/>
          <a:p>
            <a:r>
              <a:rPr lang="en-US" b="1" dirty="0">
                <a:solidFill>
                  <a:srgbClr val="FFFFFF"/>
                </a:solidFill>
                <a:latin typeface="+mn-lt"/>
              </a:rPr>
              <a:t>Budget Justifications and Budget Modifications </a:t>
            </a:r>
            <a:br>
              <a:rPr lang="en-US" b="1" dirty="0">
                <a:solidFill>
                  <a:srgbClr val="FFFFFF"/>
                </a:solidFill>
                <a:latin typeface="+mn-lt"/>
              </a:rPr>
            </a:br>
            <a:r>
              <a:rPr lang="en-US" b="1" dirty="0">
                <a:solidFill>
                  <a:srgbClr val="FFFFFF"/>
                </a:solidFill>
                <a:latin typeface="+mn-lt"/>
              </a:rPr>
              <a:t>(For Pre- &amp; Post-Award)</a:t>
            </a:r>
          </a:p>
        </p:txBody>
      </p:sp>
      <p:sp>
        <p:nvSpPr>
          <p:cNvPr id="5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CF8A2A-A45F-6BE8-883F-CBBCBF37EC8A}"/>
              </a:ext>
            </a:extLst>
          </p:cNvPr>
          <p:cNvSpPr>
            <a:spLocks noGrp="1"/>
          </p:cNvSpPr>
          <p:nvPr>
            <p:ph idx="1"/>
          </p:nvPr>
        </p:nvSpPr>
        <p:spPr>
          <a:xfrm>
            <a:off x="5662246" y="2798064"/>
            <a:ext cx="5873262" cy="3417611"/>
          </a:xfrm>
        </p:spPr>
        <p:txBody>
          <a:bodyPr anchor="t">
            <a:normAutofit/>
          </a:bodyPr>
          <a:lstStyle/>
          <a:p>
            <a:pPr>
              <a:buFont typeface="Wingdings" panose="05000000000000000000" pitchFamily="2" charset="2"/>
              <a:buChar char="§"/>
            </a:pPr>
            <a:r>
              <a:rPr lang="en-US" sz="3200" b="1" dirty="0">
                <a:solidFill>
                  <a:srgbClr val="FFFFFF"/>
                </a:solidFill>
              </a:rPr>
              <a:t>Reflect Modifications in Revised Budget Justifications</a:t>
            </a:r>
          </a:p>
          <a:p>
            <a:pPr lvl="1">
              <a:buFont typeface="Courier New" panose="02070309020205020404" pitchFamily="49" charset="0"/>
              <a:buChar char="o"/>
            </a:pPr>
            <a:r>
              <a:rPr lang="en-US" dirty="0">
                <a:solidFill>
                  <a:srgbClr val="FFFFFF"/>
                </a:solidFill>
              </a:rPr>
              <a:t>Just-In-Time </a:t>
            </a:r>
          </a:p>
          <a:p>
            <a:pPr lvl="1">
              <a:buFont typeface="Courier New" panose="02070309020205020404" pitchFamily="49" charset="0"/>
              <a:buChar char="o"/>
            </a:pPr>
            <a:r>
              <a:rPr lang="en-US" dirty="0">
                <a:solidFill>
                  <a:srgbClr val="FFFFFF"/>
                </a:solidFill>
              </a:rPr>
              <a:t>Notice of Award</a:t>
            </a:r>
          </a:p>
          <a:p>
            <a:pPr lvl="1">
              <a:buFont typeface="Courier New" panose="02070309020205020404" pitchFamily="49" charset="0"/>
              <a:buChar char="o"/>
            </a:pPr>
            <a:r>
              <a:rPr lang="en-US" dirty="0">
                <a:solidFill>
                  <a:srgbClr val="FFFFFF"/>
                </a:solidFill>
              </a:rPr>
              <a:t>Post-Award</a:t>
            </a:r>
          </a:p>
          <a:p>
            <a:pPr>
              <a:buFont typeface="Wingdings" panose="05000000000000000000" pitchFamily="2" charset="2"/>
              <a:buChar char="§"/>
            </a:pPr>
            <a:endParaRPr lang="en-US" sz="2200" b="1" dirty="0">
              <a:solidFill>
                <a:srgbClr val="FFFFFF"/>
              </a:solidFill>
            </a:endParaRPr>
          </a:p>
        </p:txBody>
      </p:sp>
      <p:sp>
        <p:nvSpPr>
          <p:cNvPr id="4" name="Slide Number Placeholder 3">
            <a:extLst>
              <a:ext uri="{FF2B5EF4-FFF2-40B4-BE49-F238E27FC236}">
                <a16:creationId xmlns:a16="http://schemas.microsoft.com/office/drawing/2014/main" id="{76DC4391-AE99-DB2C-0A4B-DEE5BFBCA187}"/>
              </a:ext>
            </a:extLst>
          </p:cNvPr>
          <p:cNvSpPr>
            <a:spLocks noGrp="1"/>
          </p:cNvSpPr>
          <p:nvPr>
            <p:ph type="sldNum" sz="quarter" idx="4"/>
          </p:nvPr>
        </p:nvSpPr>
        <p:spPr>
          <a:xfrm>
            <a:off x="10058400" y="6356350"/>
            <a:ext cx="1295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73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2A5E25-367F-86E6-18F4-C7EAD0B8FA9D}"/>
              </a:ext>
            </a:extLst>
          </p:cNvPr>
          <p:cNvSpPr>
            <a:spLocks noGrp="1"/>
          </p:cNvSpPr>
          <p:nvPr>
            <p:ph type="title"/>
          </p:nvPr>
        </p:nvSpPr>
        <p:spPr>
          <a:xfrm>
            <a:off x="5297762" y="329184"/>
            <a:ext cx="6251110" cy="1783080"/>
          </a:xfrm>
        </p:spPr>
        <p:txBody>
          <a:bodyPr anchor="b">
            <a:normAutofit/>
          </a:bodyPr>
          <a:lstStyle/>
          <a:p>
            <a:pPr marL="0" indent="0">
              <a:buNone/>
            </a:pPr>
            <a:r>
              <a:rPr lang="en-US" sz="5400" b="1" dirty="0"/>
              <a:t>Poll:</a:t>
            </a:r>
          </a:p>
        </p:txBody>
      </p:sp>
      <p:pic>
        <p:nvPicPr>
          <p:cNvPr id="6" name="Picture 5" descr="Magnifying glass on clear background">
            <a:extLst>
              <a:ext uri="{FF2B5EF4-FFF2-40B4-BE49-F238E27FC236}">
                <a16:creationId xmlns:a16="http://schemas.microsoft.com/office/drawing/2014/main" id="{C8C18C68-C5AF-337F-3C7E-A248185784DC}"/>
              </a:ext>
            </a:extLst>
          </p:cNvPr>
          <p:cNvPicPr>
            <a:picLocks noChangeAspect="1"/>
          </p:cNvPicPr>
          <p:nvPr/>
        </p:nvPicPr>
        <p:blipFill rotWithShape="1">
          <a:blip r:embed="rId2"/>
          <a:srcRect l="40474" r="141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85B867-4BE5-526E-5C92-467EF6ACDCE2}"/>
              </a:ext>
            </a:extLst>
          </p:cNvPr>
          <p:cNvSpPr>
            <a:spLocks noGrp="1"/>
          </p:cNvSpPr>
          <p:nvPr>
            <p:ph idx="1"/>
          </p:nvPr>
        </p:nvSpPr>
        <p:spPr>
          <a:xfrm>
            <a:off x="5297762" y="2706624"/>
            <a:ext cx="6251110" cy="2865317"/>
          </a:xfrm>
        </p:spPr>
        <p:txBody>
          <a:bodyPr>
            <a:normAutofit/>
          </a:bodyPr>
          <a:lstStyle/>
          <a:p>
            <a:r>
              <a:rPr lang="en-US" sz="2200" dirty="0"/>
              <a:t>How many have been in research administration 2 years or less?</a:t>
            </a:r>
          </a:p>
          <a:p>
            <a:pPr marL="0" indent="0">
              <a:buNone/>
            </a:pPr>
            <a:endParaRPr lang="en-US" sz="2200" dirty="0"/>
          </a:p>
        </p:txBody>
      </p:sp>
      <p:sp>
        <p:nvSpPr>
          <p:cNvPr id="4" name="Slide Number Placeholder 3">
            <a:extLst>
              <a:ext uri="{FF2B5EF4-FFF2-40B4-BE49-F238E27FC236}">
                <a16:creationId xmlns:a16="http://schemas.microsoft.com/office/drawing/2014/main" id="{59A46699-0DF0-40DE-F003-A30F4D5DB082}"/>
              </a:ext>
            </a:extLst>
          </p:cNvPr>
          <p:cNvSpPr>
            <a:spLocks noGrp="1"/>
          </p:cNvSpPr>
          <p:nvPr>
            <p:ph type="sldNum" sz="quarter" idx="4"/>
          </p:nvPr>
        </p:nvSpPr>
        <p:spPr>
          <a:xfrm>
            <a:off x="10052978" y="6356350"/>
            <a:ext cx="130082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62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10209-2AA9-A592-CC20-16A3FB6FA051}"/>
              </a:ext>
            </a:extLst>
          </p:cNvPr>
          <p:cNvSpPr>
            <a:spLocks noGrp="1"/>
          </p:cNvSpPr>
          <p:nvPr>
            <p:ph type="title"/>
          </p:nvPr>
        </p:nvSpPr>
        <p:spPr>
          <a:xfrm>
            <a:off x="640080" y="325369"/>
            <a:ext cx="4835434" cy="1956841"/>
          </a:xfrm>
        </p:spPr>
        <p:txBody>
          <a:bodyPr anchor="b">
            <a:noAutofit/>
          </a:bodyPr>
          <a:lstStyle/>
          <a:p>
            <a:r>
              <a:rPr lang="en-US" sz="5400" b="1" dirty="0">
                <a:latin typeface="+mn-lt"/>
              </a:rPr>
              <a:t>Example Budget Justifications</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CF8A2A-A45F-6BE8-883F-CBBCBF37EC8A}"/>
              </a:ext>
            </a:extLst>
          </p:cNvPr>
          <p:cNvSpPr>
            <a:spLocks noGrp="1"/>
          </p:cNvSpPr>
          <p:nvPr>
            <p:ph idx="1"/>
          </p:nvPr>
        </p:nvSpPr>
        <p:spPr>
          <a:xfrm>
            <a:off x="391886" y="3035682"/>
            <a:ext cx="4918291" cy="3320668"/>
          </a:xfrm>
        </p:spPr>
        <p:txBody>
          <a:bodyPr>
            <a:normAutofit/>
          </a:bodyPr>
          <a:lstStyle/>
          <a:p>
            <a:pPr>
              <a:buFont typeface="Wingdings" panose="05000000000000000000" pitchFamily="2" charset="2"/>
              <a:buChar char="§"/>
            </a:pPr>
            <a:r>
              <a:rPr lang="en-US" sz="3200" b="1" dirty="0"/>
              <a:t>Review examples of detailed budget justifications.</a:t>
            </a:r>
          </a:p>
        </p:txBody>
      </p:sp>
      <p:pic>
        <p:nvPicPr>
          <p:cNvPr id="9" name="Picture 8" descr="A yellow piggy bank and a calculator&#10;&#10;Description automatically generated">
            <a:extLst>
              <a:ext uri="{FF2B5EF4-FFF2-40B4-BE49-F238E27FC236}">
                <a16:creationId xmlns:a16="http://schemas.microsoft.com/office/drawing/2014/main" id="{D260F79C-BCDC-2352-7097-C847F2EFFD9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578" r="234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6DC4391-AE99-DB2C-0A4B-DEE5BFBCA187}"/>
              </a:ext>
            </a:extLst>
          </p:cNvPr>
          <p:cNvSpPr>
            <a:spLocks noGrp="1"/>
          </p:cNvSpPr>
          <p:nvPr>
            <p:ph type="sldNum" sz="quarter" idx="4"/>
          </p:nvPr>
        </p:nvSpPr>
        <p:spPr>
          <a:xfrm>
            <a:off x="10439400" y="6356350"/>
            <a:ext cx="914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2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410209-2AA9-A592-CC20-16A3FB6FA051}"/>
              </a:ext>
            </a:extLst>
          </p:cNvPr>
          <p:cNvSpPr>
            <a:spLocks noGrp="1"/>
          </p:cNvSpPr>
          <p:nvPr>
            <p:ph type="title"/>
          </p:nvPr>
        </p:nvSpPr>
        <p:spPr>
          <a:xfrm>
            <a:off x="5297762" y="329184"/>
            <a:ext cx="6251110" cy="1783080"/>
          </a:xfrm>
        </p:spPr>
        <p:txBody>
          <a:bodyPr anchor="b">
            <a:normAutofit/>
          </a:bodyPr>
          <a:lstStyle/>
          <a:p>
            <a:r>
              <a:rPr lang="en-US" sz="5400" b="1" dirty="0">
                <a:latin typeface="+mn-lt"/>
              </a:rPr>
              <a:t>Summary</a:t>
            </a:r>
          </a:p>
        </p:txBody>
      </p:sp>
      <p:pic>
        <p:nvPicPr>
          <p:cNvPr id="6" name="Picture 5" descr="Colleagues reviewing documents">
            <a:extLst>
              <a:ext uri="{FF2B5EF4-FFF2-40B4-BE49-F238E27FC236}">
                <a16:creationId xmlns:a16="http://schemas.microsoft.com/office/drawing/2014/main" id="{0760DFBB-6240-B769-7B65-4C8CA8153B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83" r="4568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CF8A2A-A45F-6BE8-883F-CBBCBF37EC8A}"/>
              </a:ext>
            </a:extLst>
          </p:cNvPr>
          <p:cNvSpPr>
            <a:spLocks noGrp="1"/>
          </p:cNvSpPr>
          <p:nvPr>
            <p:ph idx="1"/>
          </p:nvPr>
        </p:nvSpPr>
        <p:spPr>
          <a:xfrm>
            <a:off x="5297762" y="2706624"/>
            <a:ext cx="6251110" cy="3483864"/>
          </a:xfrm>
        </p:spPr>
        <p:txBody>
          <a:bodyPr>
            <a:normAutofit/>
          </a:bodyPr>
          <a:lstStyle/>
          <a:p>
            <a:pPr marL="0" indent="0">
              <a:buNone/>
            </a:pPr>
            <a:r>
              <a:rPr lang="en-US" sz="2400" dirty="0"/>
              <a:t>A budget justification is a critical component of a grant application that provides a clear, detailed, and well-reasoned explanation for each line item in the budget. It serves to build trust with funders, align the budget with project goals, and ensure responsible use of grant funds. It is an essential tool for effective grant proposal development and review, as well as grant administration.</a:t>
            </a:r>
          </a:p>
        </p:txBody>
      </p:sp>
      <p:sp>
        <p:nvSpPr>
          <p:cNvPr id="4" name="Slide Number Placeholder 3">
            <a:extLst>
              <a:ext uri="{FF2B5EF4-FFF2-40B4-BE49-F238E27FC236}">
                <a16:creationId xmlns:a16="http://schemas.microsoft.com/office/drawing/2014/main" id="{76DC4391-AE99-DB2C-0A4B-DEE5BFBCA187}"/>
              </a:ext>
            </a:extLst>
          </p:cNvPr>
          <p:cNvSpPr>
            <a:spLocks noGrp="1"/>
          </p:cNvSpPr>
          <p:nvPr>
            <p:ph type="sldNum" sz="quarter" idx="4"/>
          </p:nvPr>
        </p:nvSpPr>
        <p:spPr>
          <a:xfrm>
            <a:off x="10052978" y="6356350"/>
            <a:ext cx="1300821"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9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a:xfrm>
            <a:off x="1518082" y="935751"/>
            <a:ext cx="9144000" cy="2387600"/>
          </a:xfrm>
        </p:spPr>
        <p:txBody>
          <a:bodyPr>
            <a:normAutofit/>
          </a:bodyPr>
          <a:lstStyle/>
          <a:p>
            <a:r>
              <a:rPr lang="en-US" sz="4400" b="1" dirty="0">
                <a:latin typeface="Georgia" panose="02040502050405020303" pitchFamily="18" charset="0"/>
              </a:rPr>
              <a:t>Part III: The Post Award Side</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411550" y="3602038"/>
            <a:ext cx="9357064" cy="1655762"/>
          </a:xfrm>
        </p:spPr>
        <p:txBody>
          <a:bodyPr>
            <a:normAutofit/>
          </a:bodyPr>
          <a:lstStyle/>
          <a:p>
            <a:r>
              <a:rPr lang="en-US" dirty="0">
                <a:latin typeface="Georgia" panose="02040502050405020303" pitchFamily="18" charset="0"/>
              </a:rPr>
              <a:t>Courtney &amp; Lori</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fld id="{6FF4E196-A010-480C-A078-61D4EF757EA8}" type="slidenum">
              <a:rPr lang="en-US" smtClean="0"/>
              <a:t>22</a:t>
            </a:fld>
            <a:endParaRPr lang="en-US" dirty="0"/>
          </a:p>
        </p:txBody>
      </p:sp>
    </p:spTree>
    <p:extLst>
      <p:ext uri="{BB962C8B-B14F-4D97-AF65-F5344CB8AC3E}">
        <p14:creationId xmlns:p14="http://schemas.microsoft.com/office/powerpoint/2010/main" val="164371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5ED3-FAA6-34AB-EABE-1071AC204003}"/>
              </a:ext>
            </a:extLst>
          </p:cNvPr>
          <p:cNvSpPr>
            <a:spLocks noGrp="1"/>
          </p:cNvSpPr>
          <p:nvPr>
            <p:ph type="title"/>
          </p:nvPr>
        </p:nvSpPr>
        <p:spPr>
          <a:xfrm>
            <a:off x="481013" y="3752849"/>
            <a:ext cx="3290887" cy="2452687"/>
          </a:xfrm>
        </p:spPr>
        <p:txBody>
          <a:bodyPr anchor="ctr">
            <a:normAutofit/>
          </a:bodyPr>
          <a:lstStyle/>
          <a:p>
            <a:r>
              <a:rPr lang="en-US" b="1" dirty="0">
                <a:latin typeface="+mn-lt"/>
              </a:rPr>
              <a:t>Budgets           Post Award</a:t>
            </a:r>
          </a:p>
        </p:txBody>
      </p:sp>
      <p:pic>
        <p:nvPicPr>
          <p:cNvPr id="1026" name="Picture 2" descr="College Grants vs. Scholarships vs. Loans | Goodwin University">
            <a:extLst>
              <a:ext uri="{FF2B5EF4-FFF2-40B4-BE49-F238E27FC236}">
                <a16:creationId xmlns:a16="http://schemas.microsoft.com/office/drawing/2014/main" id="{A755742B-DE0D-0E3E-3C72-B06CE7896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913"/>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A6375D33-42BA-D96A-E465-B5486651F9E3}"/>
              </a:ext>
            </a:extLst>
          </p:cNvPr>
          <p:cNvSpPr>
            <a:spLocks noGrp="1"/>
          </p:cNvSpPr>
          <p:nvPr>
            <p:ph idx="1"/>
          </p:nvPr>
        </p:nvSpPr>
        <p:spPr>
          <a:xfrm>
            <a:off x="4223982" y="3752850"/>
            <a:ext cx="7485413" cy="2452687"/>
          </a:xfrm>
        </p:spPr>
        <p:txBody>
          <a:bodyPr anchor="ctr">
            <a:normAutofit/>
          </a:bodyPr>
          <a:lstStyle/>
          <a:p>
            <a:r>
              <a:rPr lang="en-US" sz="2400" b="1" dirty="0"/>
              <a:t>Budget Flexibility</a:t>
            </a:r>
          </a:p>
          <a:p>
            <a:r>
              <a:rPr lang="en-US" sz="2400" b="1" dirty="0"/>
              <a:t>Edits and Multiple Projects</a:t>
            </a:r>
          </a:p>
          <a:p>
            <a:r>
              <a:rPr lang="en-US" sz="2400" b="1" dirty="0"/>
              <a:t>Commitments, Cost Share, and Subaward Concerns</a:t>
            </a:r>
          </a:p>
          <a:p>
            <a:r>
              <a:rPr lang="en-US" sz="2400" b="1" dirty="0"/>
              <a:t>Read and know the NOA!</a:t>
            </a:r>
          </a:p>
          <a:p>
            <a:r>
              <a:rPr lang="en-US" sz="2400" b="1" dirty="0"/>
              <a:t>Budget Errors Can Cause Problems</a:t>
            </a:r>
          </a:p>
        </p:txBody>
      </p:sp>
      <p:sp>
        <p:nvSpPr>
          <p:cNvPr id="4" name="Slide Number Placeholder 3">
            <a:extLst>
              <a:ext uri="{FF2B5EF4-FFF2-40B4-BE49-F238E27FC236}">
                <a16:creationId xmlns:a16="http://schemas.microsoft.com/office/drawing/2014/main" id="{E93BF889-0F4E-C616-2297-9A8A925BDFBF}"/>
              </a:ext>
            </a:extLst>
          </p:cNvPr>
          <p:cNvSpPr>
            <a:spLocks noGrp="1"/>
          </p:cNvSpPr>
          <p:nvPr>
            <p:ph type="sldNum" sz="quarter" idx="4"/>
          </p:nvPr>
        </p:nvSpPr>
        <p:spPr>
          <a:xfrm>
            <a:off x="8864600" y="6356350"/>
            <a:ext cx="2743200" cy="365125"/>
          </a:xfrm>
        </p:spPr>
        <p:txBody>
          <a:bodyPr>
            <a:normAutofit/>
          </a:bodyPr>
          <a:lstStyle/>
          <a:p>
            <a:pPr>
              <a:spcAft>
                <a:spcPts val="600"/>
              </a:spcAft>
            </a:pPr>
            <a:fld id="{6FF4E196-A010-480C-A078-61D4EF757EA8}" type="slidenum">
              <a:rPr lang="en-US">
                <a:solidFill>
                  <a:schemeClr val="tx1">
                    <a:lumMod val="75000"/>
                    <a:lumOff val="25000"/>
                  </a:schemeClr>
                </a:solidFill>
              </a:rPr>
              <a:pPr>
                <a:spcAft>
                  <a:spcPts val="600"/>
                </a:spcAft>
              </a:pPr>
              <a:t>23</a:t>
            </a:fld>
            <a:endParaRPr lang="en-US">
              <a:solidFill>
                <a:schemeClr val="tx1">
                  <a:lumMod val="75000"/>
                  <a:lumOff val="25000"/>
                </a:schemeClr>
              </a:solidFill>
            </a:endParaRPr>
          </a:p>
        </p:txBody>
      </p:sp>
    </p:spTree>
    <p:extLst>
      <p:ext uri="{BB962C8B-B14F-4D97-AF65-F5344CB8AC3E}">
        <p14:creationId xmlns:p14="http://schemas.microsoft.com/office/powerpoint/2010/main" val="1291601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4CC138-53CF-2DB5-F1F9-373147FA6FB8}"/>
              </a:ext>
            </a:extLst>
          </p:cNvPr>
          <p:cNvSpPr>
            <a:spLocks noGrp="1"/>
          </p:cNvSpPr>
          <p:nvPr>
            <p:ph type="title"/>
          </p:nvPr>
        </p:nvSpPr>
        <p:spPr>
          <a:xfrm>
            <a:off x="640080" y="325369"/>
            <a:ext cx="4368602" cy="1956841"/>
          </a:xfrm>
        </p:spPr>
        <p:txBody>
          <a:bodyPr anchor="b">
            <a:normAutofit/>
          </a:bodyPr>
          <a:lstStyle/>
          <a:p>
            <a:r>
              <a:rPr lang="en-US" b="1" dirty="0">
                <a:latin typeface="+mn-lt"/>
              </a:rPr>
              <a:t>Budget Flexibility</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7B02F76C-0040-3545-5A36-89F32BA36E31}"/>
              </a:ext>
            </a:extLst>
          </p:cNvPr>
          <p:cNvSpPr>
            <a:spLocks noGrp="1"/>
          </p:cNvSpPr>
          <p:nvPr>
            <p:ph idx="1"/>
          </p:nvPr>
        </p:nvSpPr>
        <p:spPr>
          <a:xfrm>
            <a:off x="640080" y="2872899"/>
            <a:ext cx="4814422" cy="3320668"/>
          </a:xfrm>
        </p:spPr>
        <p:txBody>
          <a:bodyPr>
            <a:normAutofit/>
          </a:bodyPr>
          <a:lstStyle/>
          <a:p>
            <a:r>
              <a:rPr lang="en-US" dirty="0"/>
              <a:t>Do you have budget flexibility?</a:t>
            </a:r>
          </a:p>
          <a:p>
            <a:r>
              <a:rPr lang="en-US" dirty="0"/>
              <a:t>Uniform Guidance 200.308(f)</a:t>
            </a:r>
          </a:p>
          <a:p>
            <a:r>
              <a:rPr lang="en-US" dirty="0"/>
              <a:t>Research Terms &amp; Conditions</a:t>
            </a:r>
          </a:p>
          <a:p>
            <a:r>
              <a:rPr lang="en-US" dirty="0"/>
              <a:t>Change in scope?</a:t>
            </a:r>
          </a:p>
          <a:p>
            <a:endParaRPr lang="en-US" sz="2200" dirty="0"/>
          </a:p>
        </p:txBody>
      </p:sp>
      <p:pic>
        <p:nvPicPr>
          <p:cNvPr id="6" name="Content Placeholder 5" descr="Woman stretching in living room">
            <a:extLst>
              <a:ext uri="{FF2B5EF4-FFF2-40B4-BE49-F238E27FC236}">
                <a16:creationId xmlns:a16="http://schemas.microsoft.com/office/drawing/2014/main" id="{7D905939-0C88-5EA6-C12A-239A055D1AE3}"/>
              </a:ext>
            </a:extLst>
          </p:cNvPr>
          <p:cNvPicPr>
            <a:picLocks noChangeAspect="1"/>
          </p:cNvPicPr>
          <p:nvPr/>
        </p:nvPicPr>
        <p:blipFill rotWithShape="1">
          <a:blip r:embed="rId3">
            <a:extLst>
              <a:ext uri="{28A0092B-C50C-407E-A947-70E740481C1C}">
                <a14:useLocalDpi xmlns:a14="http://schemas.microsoft.com/office/drawing/2010/main" val="0"/>
              </a:ext>
            </a:extLst>
          </a:blip>
          <a:srcRect l="11578" r="21469"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73A77B67-DEB2-A577-2BAA-5ECCB6A0CA98}"/>
              </a:ext>
            </a:extLst>
          </p:cNvPr>
          <p:cNvSpPr>
            <a:spLocks noGrp="1"/>
          </p:cNvSpPr>
          <p:nvPr>
            <p:ph type="sldNum" sz="quarter" idx="4"/>
          </p:nvPr>
        </p:nvSpPr>
        <p:spPr>
          <a:xfrm>
            <a:off x="10439400" y="6356350"/>
            <a:ext cx="914400" cy="365125"/>
          </a:xfrm>
        </p:spPr>
        <p:txBody>
          <a:bodyPr>
            <a:normAutofit/>
          </a:bodyPr>
          <a:lstStyle/>
          <a:p>
            <a:pPr>
              <a:spcAft>
                <a:spcPts val="600"/>
              </a:spcAft>
            </a:pPr>
            <a:fld id="{6FF4E196-A010-480C-A078-61D4EF757EA8}" type="slidenum">
              <a:rPr lang="en-US">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257629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75FDE-8B9B-64F5-FE29-13C12DA943CF}"/>
              </a:ext>
            </a:extLst>
          </p:cNvPr>
          <p:cNvSpPr>
            <a:spLocks noGrp="1"/>
          </p:cNvSpPr>
          <p:nvPr>
            <p:ph type="title"/>
          </p:nvPr>
        </p:nvSpPr>
        <p:spPr>
          <a:xfrm>
            <a:off x="630936" y="589788"/>
            <a:ext cx="4818888" cy="1481328"/>
          </a:xfrm>
        </p:spPr>
        <p:txBody>
          <a:bodyPr anchor="b">
            <a:normAutofit/>
          </a:bodyPr>
          <a:lstStyle/>
          <a:p>
            <a:r>
              <a:rPr lang="en-US" sz="5000" b="1" dirty="0">
                <a:latin typeface="+mn-lt"/>
              </a:rPr>
              <a:t>Edits and Multiple Projects</a:t>
            </a:r>
          </a:p>
        </p:txBody>
      </p:sp>
      <p:sp>
        <p:nvSpPr>
          <p:cNvPr id="24"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0A361CBD-3B97-C7B1-B987-04361BE7F0BE}"/>
              </a:ext>
            </a:extLst>
          </p:cNvPr>
          <p:cNvSpPr>
            <a:spLocks noGrp="1"/>
          </p:cNvSpPr>
          <p:nvPr>
            <p:ph idx="1"/>
          </p:nvPr>
        </p:nvSpPr>
        <p:spPr>
          <a:xfrm>
            <a:off x="630936" y="2660904"/>
            <a:ext cx="4818888" cy="3547872"/>
          </a:xfrm>
        </p:spPr>
        <p:txBody>
          <a:bodyPr anchor="t">
            <a:normAutofit/>
          </a:bodyPr>
          <a:lstStyle/>
          <a:p>
            <a:r>
              <a:rPr lang="en-US" sz="2400" dirty="0"/>
              <a:t>Expanded edits allow other departments to utilize the award</a:t>
            </a:r>
          </a:p>
          <a:p>
            <a:r>
              <a:rPr lang="en-US" sz="2400" dirty="0"/>
              <a:t>Using multiple projects can help with post award grant management</a:t>
            </a:r>
          </a:p>
          <a:p>
            <a:r>
              <a:rPr lang="en-US" sz="2400" dirty="0"/>
              <a:t>Use your budget as a guide</a:t>
            </a:r>
          </a:p>
        </p:txBody>
      </p:sp>
      <p:pic>
        <p:nvPicPr>
          <p:cNvPr id="6" name="Content Placeholder 5" descr="Cheers with solid fill">
            <a:extLst>
              <a:ext uri="{FF2B5EF4-FFF2-40B4-BE49-F238E27FC236}">
                <a16:creationId xmlns:a16="http://schemas.microsoft.com/office/drawing/2014/main" id="{E5634A51-E9B1-7AC9-5D08-E93935DD39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
        <p:nvSpPr>
          <p:cNvPr id="4" name="Slide Number Placeholder 3">
            <a:extLst>
              <a:ext uri="{FF2B5EF4-FFF2-40B4-BE49-F238E27FC236}">
                <a16:creationId xmlns:a16="http://schemas.microsoft.com/office/drawing/2014/main" id="{6A5072EF-4DB4-5E7A-7D11-D12F6FBC5505}"/>
              </a:ext>
            </a:extLst>
          </p:cNvPr>
          <p:cNvSpPr>
            <a:spLocks noGrp="1"/>
          </p:cNvSpPr>
          <p:nvPr>
            <p:ph type="sldNum" sz="quarter" idx="4"/>
          </p:nvPr>
        </p:nvSpPr>
        <p:spPr>
          <a:xfrm>
            <a:off x="8610600" y="6356350"/>
            <a:ext cx="2743200" cy="365125"/>
          </a:xfrm>
        </p:spPr>
        <p:txBody>
          <a:bodyPr>
            <a:normAutofit/>
          </a:bodyPr>
          <a:lstStyle/>
          <a:p>
            <a:pPr>
              <a:spcAft>
                <a:spcPts val="600"/>
              </a:spcAft>
            </a:pPr>
            <a:fld id="{6FF4E196-A010-480C-A078-61D4EF757EA8}" type="slidenum">
              <a:rPr lang="en-US" smtClean="0"/>
              <a:pPr>
                <a:spcAft>
                  <a:spcPts val="600"/>
                </a:spcAft>
              </a:pPr>
              <a:t>25</a:t>
            </a:fld>
            <a:endParaRPr lang="en-US"/>
          </a:p>
        </p:txBody>
      </p:sp>
    </p:spTree>
    <p:extLst>
      <p:ext uri="{BB962C8B-B14F-4D97-AF65-F5344CB8AC3E}">
        <p14:creationId xmlns:p14="http://schemas.microsoft.com/office/powerpoint/2010/main" val="4094153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4E673-754E-7A9F-C097-E0D4DA1D3E45}"/>
              </a:ext>
            </a:extLst>
          </p:cNvPr>
          <p:cNvSpPr>
            <a:spLocks noGrp="1"/>
          </p:cNvSpPr>
          <p:nvPr>
            <p:ph type="title"/>
          </p:nvPr>
        </p:nvSpPr>
        <p:spPr>
          <a:xfrm>
            <a:off x="838200" y="365125"/>
            <a:ext cx="10515600" cy="1325563"/>
          </a:xfrm>
        </p:spPr>
        <p:txBody>
          <a:bodyPr>
            <a:normAutofit/>
          </a:bodyPr>
          <a:lstStyle/>
          <a:p>
            <a:r>
              <a:rPr lang="en-US" b="1" dirty="0">
                <a:latin typeface="+mn-lt"/>
              </a:rPr>
              <a:t>Commitments, Cost Share, and Subawards</a:t>
            </a:r>
          </a:p>
        </p:txBody>
      </p:sp>
      <p:sp>
        <p:nvSpPr>
          <p:cNvPr id="3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FF60E04-1952-5B8D-6B72-384A51AF9614}"/>
              </a:ext>
            </a:extLst>
          </p:cNvPr>
          <p:cNvSpPr>
            <a:spLocks noGrp="1"/>
          </p:cNvSpPr>
          <p:nvPr>
            <p:ph type="sldNum" sz="quarter" idx="4"/>
          </p:nvPr>
        </p:nvSpPr>
        <p:spPr>
          <a:xfrm>
            <a:off x="8610600" y="6356350"/>
            <a:ext cx="2743200" cy="365125"/>
          </a:xfrm>
        </p:spPr>
        <p:txBody>
          <a:bodyPr>
            <a:normAutofit/>
          </a:bodyPr>
          <a:lstStyle/>
          <a:p>
            <a:pPr>
              <a:spcAft>
                <a:spcPts val="600"/>
              </a:spcAft>
            </a:pPr>
            <a:fld id="{6FF4E196-A010-480C-A078-61D4EF757EA8}" type="slidenum">
              <a:rPr lang="en-US"/>
              <a:pPr>
                <a:spcAft>
                  <a:spcPts val="600"/>
                </a:spcAft>
              </a:pPr>
              <a:t>26</a:t>
            </a:fld>
            <a:endParaRPr lang="en-US"/>
          </a:p>
        </p:txBody>
      </p:sp>
      <p:graphicFrame>
        <p:nvGraphicFramePr>
          <p:cNvPr id="6" name="Content Placeholder 2">
            <a:extLst>
              <a:ext uri="{FF2B5EF4-FFF2-40B4-BE49-F238E27FC236}">
                <a16:creationId xmlns:a16="http://schemas.microsoft.com/office/drawing/2014/main" id="{7F33601A-D2C4-5EAE-2D1A-855817D3B93D}"/>
              </a:ext>
            </a:extLst>
          </p:cNvPr>
          <p:cNvGraphicFramePr>
            <a:graphicFrameLocks noGrp="1"/>
          </p:cNvGraphicFramePr>
          <p:nvPr>
            <p:ph idx="1"/>
            <p:extLst>
              <p:ext uri="{D42A27DB-BD31-4B8C-83A1-F6EECF244321}">
                <p14:modId xmlns:p14="http://schemas.microsoft.com/office/powerpoint/2010/main" val="412680411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30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2F799A-7105-3293-3BE1-D7A303495E39}"/>
              </a:ext>
            </a:extLst>
          </p:cNvPr>
          <p:cNvSpPr>
            <a:spLocks noGrp="1"/>
          </p:cNvSpPr>
          <p:nvPr>
            <p:ph type="title"/>
          </p:nvPr>
        </p:nvSpPr>
        <p:spPr>
          <a:xfrm>
            <a:off x="838200" y="365125"/>
            <a:ext cx="10515600" cy="1325563"/>
          </a:xfrm>
        </p:spPr>
        <p:txBody>
          <a:bodyPr>
            <a:normAutofit/>
          </a:bodyPr>
          <a:lstStyle/>
          <a:p>
            <a:r>
              <a:rPr lang="en-US" sz="4200" b="1">
                <a:latin typeface="+mn-lt"/>
              </a:rPr>
              <a:t>Be Aware of Changes From Proposal to Award</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A48B85-EE3D-3011-1D8D-382C0C38C262}"/>
              </a:ext>
            </a:extLst>
          </p:cNvPr>
          <p:cNvSpPr>
            <a:spLocks noGrp="1"/>
          </p:cNvSpPr>
          <p:nvPr>
            <p:ph idx="1"/>
          </p:nvPr>
        </p:nvSpPr>
        <p:spPr>
          <a:xfrm>
            <a:off x="838200" y="1929384"/>
            <a:ext cx="10515600" cy="4251960"/>
          </a:xfrm>
        </p:spPr>
        <p:txBody>
          <a:bodyPr>
            <a:normAutofit/>
          </a:bodyPr>
          <a:lstStyle/>
          <a:p>
            <a:r>
              <a:rPr lang="en-US" sz="2400" b="1" dirty="0"/>
              <a:t>Review the NOA! </a:t>
            </a:r>
          </a:p>
          <a:p>
            <a:pPr lvl="1"/>
            <a:r>
              <a:rPr lang="en-US" sz="2200" b="1" dirty="0"/>
              <a:t>Change of Scope Needed?</a:t>
            </a:r>
          </a:p>
          <a:p>
            <a:pPr lvl="1"/>
            <a:r>
              <a:rPr lang="en-US" sz="2200" b="1" dirty="0"/>
              <a:t>Terms &amp; Conditions</a:t>
            </a:r>
          </a:p>
          <a:p>
            <a:r>
              <a:rPr lang="en-US" sz="2400" b="1" dirty="0"/>
              <a:t>Salary: </a:t>
            </a:r>
            <a:r>
              <a:rPr lang="en-US" sz="2400" dirty="0"/>
              <a:t>Make sure you are ready if salary has changed from time of proposal to time of award, or during the life of the award.</a:t>
            </a:r>
          </a:p>
          <a:p>
            <a:r>
              <a:rPr lang="en-US" sz="2400" b="1" dirty="0"/>
              <a:t>Fringe Rates:</a:t>
            </a:r>
            <a:r>
              <a:rPr lang="en-US" sz="2400" dirty="0"/>
              <a:t> Fringe rates change every fiscal year.  Review how your budget looks when awarded and pay attention as fringe rates change.</a:t>
            </a:r>
          </a:p>
          <a:p>
            <a:r>
              <a:rPr lang="en-US" sz="2400" b="1" dirty="0"/>
              <a:t>Consultants/Subawards/Employees:</a:t>
            </a:r>
            <a:r>
              <a:rPr lang="en-US" sz="2400" dirty="0"/>
              <a:t> Has anything changes? Persons still with organization? Roles?</a:t>
            </a:r>
          </a:p>
        </p:txBody>
      </p:sp>
      <p:sp>
        <p:nvSpPr>
          <p:cNvPr id="4" name="Slide Number Placeholder 3">
            <a:extLst>
              <a:ext uri="{FF2B5EF4-FFF2-40B4-BE49-F238E27FC236}">
                <a16:creationId xmlns:a16="http://schemas.microsoft.com/office/drawing/2014/main" id="{695488E5-B030-B8EA-F8D8-7A0EF5143C65}"/>
              </a:ext>
            </a:extLst>
          </p:cNvPr>
          <p:cNvSpPr>
            <a:spLocks noGrp="1"/>
          </p:cNvSpPr>
          <p:nvPr>
            <p:ph type="sldNum" sz="quarter" idx="4"/>
          </p:nvPr>
        </p:nvSpPr>
        <p:spPr>
          <a:xfrm>
            <a:off x="8610600" y="6356350"/>
            <a:ext cx="2743200" cy="365125"/>
          </a:xfrm>
        </p:spPr>
        <p:txBody>
          <a:bodyPr>
            <a:normAutofit/>
          </a:bodyPr>
          <a:lstStyle/>
          <a:p>
            <a:pPr>
              <a:spcAft>
                <a:spcPts val="600"/>
              </a:spcAft>
            </a:pPr>
            <a:fld id="{6FF4E196-A010-480C-A078-61D4EF757EA8}" type="slidenum">
              <a:rPr lang="en-US" smtClean="0"/>
              <a:pPr>
                <a:spcAft>
                  <a:spcPts val="600"/>
                </a:spcAft>
              </a:pPr>
              <a:t>27</a:t>
            </a:fld>
            <a:endParaRPr lang="en-US"/>
          </a:p>
        </p:txBody>
      </p:sp>
    </p:spTree>
    <p:extLst>
      <p:ext uri="{BB962C8B-B14F-4D97-AF65-F5344CB8AC3E}">
        <p14:creationId xmlns:p14="http://schemas.microsoft.com/office/powerpoint/2010/main" val="333491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B555-C816-3A77-DE5D-FA6722EC6B30}"/>
              </a:ext>
            </a:extLst>
          </p:cNvPr>
          <p:cNvSpPr>
            <a:spLocks noGrp="1"/>
          </p:cNvSpPr>
          <p:nvPr>
            <p:ph type="title"/>
          </p:nvPr>
        </p:nvSpPr>
        <p:spPr>
          <a:xfrm>
            <a:off x="838201" y="741391"/>
            <a:ext cx="10469102" cy="914689"/>
          </a:xfrm>
        </p:spPr>
        <p:txBody>
          <a:bodyPr anchor="b">
            <a:noAutofit/>
          </a:bodyPr>
          <a:lstStyle/>
          <a:p>
            <a:r>
              <a:rPr lang="en-US" b="1" dirty="0">
                <a:latin typeface="+mn-lt"/>
              </a:rPr>
              <a:t>Beware of Budget Errors</a:t>
            </a:r>
          </a:p>
        </p:txBody>
      </p:sp>
      <p:sp>
        <p:nvSpPr>
          <p:cNvPr id="4" name="Slide Number Placeholder 3">
            <a:extLst>
              <a:ext uri="{FF2B5EF4-FFF2-40B4-BE49-F238E27FC236}">
                <a16:creationId xmlns:a16="http://schemas.microsoft.com/office/drawing/2014/main" id="{0E8A1F11-2AB4-1B1B-2E71-081BD99229E9}"/>
              </a:ext>
            </a:extLst>
          </p:cNvPr>
          <p:cNvSpPr>
            <a:spLocks noGrp="1"/>
          </p:cNvSpPr>
          <p:nvPr>
            <p:ph type="sldNum" sz="quarter" idx="4"/>
          </p:nvPr>
        </p:nvSpPr>
        <p:spPr>
          <a:xfrm>
            <a:off x="8610600" y="6356350"/>
            <a:ext cx="2743200" cy="365125"/>
          </a:xfrm>
        </p:spPr>
        <p:txBody>
          <a:bodyPr>
            <a:normAutofit/>
          </a:bodyPr>
          <a:lstStyle/>
          <a:p>
            <a:pPr>
              <a:spcAft>
                <a:spcPts val="600"/>
              </a:spcAft>
            </a:pPr>
            <a:fld id="{6FF4E196-A010-480C-A078-61D4EF757EA8}" type="slidenum">
              <a:rPr lang="en-US" smtClean="0"/>
              <a:pPr>
                <a:spcAft>
                  <a:spcPts val="600"/>
                </a:spcAft>
              </a:pPr>
              <a:t>28</a:t>
            </a:fld>
            <a:endParaRPr lang="en-US" dirty="0"/>
          </a:p>
        </p:txBody>
      </p:sp>
      <p:sp>
        <p:nvSpPr>
          <p:cNvPr id="5" name="Content Placeholder 4">
            <a:extLst>
              <a:ext uri="{FF2B5EF4-FFF2-40B4-BE49-F238E27FC236}">
                <a16:creationId xmlns:a16="http://schemas.microsoft.com/office/drawing/2014/main" id="{AEDFD7C2-3C19-4C23-B438-DEF47B89D1AB}"/>
              </a:ext>
            </a:extLst>
          </p:cNvPr>
          <p:cNvSpPr>
            <a:spLocks noGrp="1"/>
          </p:cNvSpPr>
          <p:nvPr>
            <p:ph idx="1"/>
          </p:nvPr>
        </p:nvSpPr>
        <p:spPr>
          <a:xfrm>
            <a:off x="838200" y="1875052"/>
            <a:ext cx="10515600" cy="4351338"/>
          </a:xfrm>
        </p:spPr>
        <p:txBody>
          <a:bodyPr/>
          <a:lstStyle/>
          <a:p>
            <a:endParaRPr lang="en-US" dirty="0"/>
          </a:p>
          <a:p>
            <a:endParaRPr lang="en-US" dirty="0"/>
          </a:p>
        </p:txBody>
      </p:sp>
      <p:sp>
        <p:nvSpPr>
          <p:cNvPr id="7" name="TextBox 6">
            <a:extLst>
              <a:ext uri="{FF2B5EF4-FFF2-40B4-BE49-F238E27FC236}">
                <a16:creationId xmlns:a16="http://schemas.microsoft.com/office/drawing/2014/main" id="{AC58A741-9C33-4537-B2AC-3905CA00D9CE}"/>
              </a:ext>
            </a:extLst>
          </p:cNvPr>
          <p:cNvSpPr txBox="1"/>
          <p:nvPr/>
        </p:nvSpPr>
        <p:spPr>
          <a:xfrm>
            <a:off x="8120776" y="2408903"/>
            <a:ext cx="2743200" cy="954107"/>
          </a:xfrm>
          <a:prstGeom prst="rect">
            <a:avLst/>
          </a:prstGeom>
          <a:noFill/>
        </p:spPr>
        <p:txBody>
          <a:bodyPr wrap="square" rtlCol="0">
            <a:spAutoFit/>
          </a:bodyPr>
          <a:lstStyle/>
          <a:p>
            <a:pPr algn="ctr"/>
            <a:r>
              <a:rPr lang="en-US" sz="2800" dirty="0"/>
              <a:t>Budget errors can </a:t>
            </a:r>
          </a:p>
          <a:p>
            <a:pPr algn="ctr"/>
            <a:r>
              <a:rPr lang="en-US" sz="2800" dirty="0"/>
              <a:t>wreak havoc!</a:t>
            </a:r>
          </a:p>
        </p:txBody>
      </p:sp>
      <p:pic>
        <p:nvPicPr>
          <p:cNvPr id="1026" name="Picture 2" descr="Common Budget Mistakes Everyone Makes! | Prasad Knowledge Base">
            <a:extLst>
              <a:ext uri="{FF2B5EF4-FFF2-40B4-BE49-F238E27FC236}">
                <a16:creationId xmlns:a16="http://schemas.microsoft.com/office/drawing/2014/main" id="{16ED4409-F122-422B-BC28-17EA00EB8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30" y="1875052"/>
            <a:ext cx="6808839" cy="461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65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C8F7-59B1-0E60-BAF2-BF2E56960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B7ECE-16E6-DA77-1A5A-939B822B65FC}"/>
              </a:ext>
            </a:extLst>
          </p:cNvPr>
          <p:cNvSpPr>
            <a:spLocks noGrp="1"/>
          </p:cNvSpPr>
          <p:nvPr>
            <p:ph type="title"/>
          </p:nvPr>
        </p:nvSpPr>
        <p:spPr/>
        <p:txBody>
          <a:bodyPr/>
          <a:lstStyle/>
          <a:p>
            <a:r>
              <a:rPr lang="en-US" b="1" dirty="0"/>
              <a:t>Common Budget Errors (not exhaustive)</a:t>
            </a:r>
          </a:p>
        </p:txBody>
      </p:sp>
      <p:sp>
        <p:nvSpPr>
          <p:cNvPr id="4" name="Slide Number Placeholder 3">
            <a:extLst>
              <a:ext uri="{FF2B5EF4-FFF2-40B4-BE49-F238E27FC236}">
                <a16:creationId xmlns:a16="http://schemas.microsoft.com/office/drawing/2014/main" id="{EA734204-1B29-4E6B-F31C-87819F8A336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F2A0978-457A-E83E-52D4-F2C28C427BD0}"/>
              </a:ext>
            </a:extLst>
          </p:cNvPr>
          <p:cNvSpPr>
            <a:spLocks noGrp="1"/>
          </p:cNvSpPr>
          <p:nvPr>
            <p:ph idx="1"/>
          </p:nvPr>
        </p:nvSpPr>
        <p:spPr>
          <a:xfrm>
            <a:off x="606617" y="1781005"/>
            <a:ext cx="10515600" cy="4711870"/>
          </a:xfrm>
        </p:spPr>
        <p:txBody>
          <a:bodyPr>
            <a:normAutofit fontScale="62500" lnSpcReduction="20000"/>
          </a:bodyPr>
          <a:lstStyle/>
          <a:p>
            <a:r>
              <a:rPr lang="en-US" dirty="0"/>
              <a:t>Exceeding FOA budget amount</a:t>
            </a:r>
          </a:p>
          <a:p>
            <a:r>
              <a:rPr lang="en-US" dirty="0"/>
              <a:t>Not requesting prior approval</a:t>
            </a:r>
          </a:p>
          <a:p>
            <a:r>
              <a:rPr lang="en-US" dirty="0"/>
              <a:t>Using an incorrect budget form</a:t>
            </a:r>
          </a:p>
          <a:p>
            <a:r>
              <a:rPr lang="en-US" dirty="0"/>
              <a:t>Calendar months effort does not equate to the requested salary</a:t>
            </a:r>
          </a:p>
          <a:p>
            <a:r>
              <a:rPr lang="en-US" dirty="0"/>
              <a:t>Miscalculation of F&amp;A (particularly with subawards)</a:t>
            </a:r>
          </a:p>
          <a:p>
            <a:r>
              <a:rPr lang="en-US" dirty="0"/>
              <a:t>Costs in budget differ from justification</a:t>
            </a:r>
          </a:p>
          <a:p>
            <a:r>
              <a:rPr lang="en-US" dirty="0"/>
              <a:t>Made up numbers! (e.g., supplies, travel, etc.) </a:t>
            </a:r>
          </a:p>
          <a:p>
            <a:r>
              <a:rPr lang="en-US" dirty="0"/>
              <a:t>Letter of support or MOU is not included for consultants</a:t>
            </a:r>
          </a:p>
          <a:p>
            <a:r>
              <a:rPr lang="en-US" dirty="0"/>
              <a:t>Lack of detail and itemization on justifications </a:t>
            </a:r>
          </a:p>
          <a:p>
            <a:r>
              <a:rPr lang="en-US" dirty="0"/>
              <a:t>Including costs that are not allowable (&amp; trying to justify them in another way)</a:t>
            </a:r>
          </a:p>
          <a:p>
            <a:r>
              <a:rPr lang="en-US" dirty="0"/>
              <a:t>Consultant vs Subaward </a:t>
            </a:r>
          </a:p>
          <a:p>
            <a:r>
              <a:rPr lang="en-US" dirty="0"/>
              <a:t>Whether subaward costs are or are not considered part of total direct costs for prime</a:t>
            </a:r>
          </a:p>
          <a:p>
            <a:r>
              <a:rPr lang="en-US" dirty="0"/>
              <a:t>Not explaining significant changes by year; including is subaward has omitted budget periods</a:t>
            </a:r>
          </a:p>
          <a:p>
            <a:r>
              <a:rPr lang="en-US" dirty="0"/>
              <a:t>Including staff/student time as an “Other Direct Cost” for their role</a:t>
            </a:r>
          </a:p>
          <a:p>
            <a:pPr marL="0" indent="0">
              <a:buNone/>
            </a:pPr>
            <a:endParaRPr lang="en-US" dirty="0"/>
          </a:p>
        </p:txBody>
      </p:sp>
      <p:pic>
        <p:nvPicPr>
          <p:cNvPr id="3" name="Picture 2">
            <a:extLst>
              <a:ext uri="{FF2B5EF4-FFF2-40B4-BE49-F238E27FC236}">
                <a16:creationId xmlns:a16="http://schemas.microsoft.com/office/drawing/2014/main" id="{D55712EC-F48D-4403-8217-6FF685CC829E}"/>
              </a:ext>
            </a:extLst>
          </p:cNvPr>
          <p:cNvPicPr>
            <a:picLocks noChangeAspect="1"/>
          </p:cNvPicPr>
          <p:nvPr/>
        </p:nvPicPr>
        <p:blipFill>
          <a:blip r:embed="rId3"/>
          <a:stretch>
            <a:fillRect/>
          </a:stretch>
        </p:blipFill>
        <p:spPr>
          <a:xfrm>
            <a:off x="7293602" y="1690688"/>
            <a:ext cx="4291781" cy="2861187"/>
          </a:xfrm>
          <a:prstGeom prst="rect">
            <a:avLst/>
          </a:prstGeom>
        </p:spPr>
      </p:pic>
    </p:spTree>
    <p:extLst>
      <p:ext uri="{BB962C8B-B14F-4D97-AF65-F5344CB8AC3E}">
        <p14:creationId xmlns:p14="http://schemas.microsoft.com/office/powerpoint/2010/main" val="245715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14005-77DA-40A6-8422-38EDB2CE831F}"/>
              </a:ext>
            </a:extLst>
          </p:cNvPr>
          <p:cNvSpPr>
            <a:spLocks noGrp="1"/>
          </p:cNvSpPr>
          <p:nvPr>
            <p:ph type="ctrTitle"/>
          </p:nvPr>
        </p:nvSpPr>
        <p:spPr>
          <a:xfrm>
            <a:off x="1518082" y="935751"/>
            <a:ext cx="9144000" cy="2387600"/>
          </a:xfrm>
        </p:spPr>
        <p:txBody>
          <a:bodyPr>
            <a:normAutofit/>
          </a:bodyPr>
          <a:lstStyle/>
          <a:p>
            <a:r>
              <a:rPr lang="en-US" sz="4400" b="1" dirty="0">
                <a:latin typeface="Georgia" panose="02040502050405020303" pitchFamily="18" charset="0"/>
              </a:rPr>
              <a:t>Part I: Budgets</a:t>
            </a:r>
          </a:p>
        </p:txBody>
      </p:sp>
      <p:sp>
        <p:nvSpPr>
          <p:cNvPr id="3" name="Subtitle 2">
            <a:extLst>
              <a:ext uri="{FF2B5EF4-FFF2-40B4-BE49-F238E27FC236}">
                <a16:creationId xmlns:a16="http://schemas.microsoft.com/office/drawing/2014/main" id="{17459A1B-F24E-4185-91DB-466694896902}"/>
              </a:ext>
            </a:extLst>
          </p:cNvPr>
          <p:cNvSpPr>
            <a:spLocks noGrp="1"/>
          </p:cNvSpPr>
          <p:nvPr>
            <p:ph type="subTitle" idx="1"/>
          </p:nvPr>
        </p:nvSpPr>
        <p:spPr>
          <a:xfrm>
            <a:off x="1411550" y="3602038"/>
            <a:ext cx="9357064" cy="1655762"/>
          </a:xfrm>
        </p:spPr>
        <p:txBody>
          <a:bodyPr>
            <a:normAutofit/>
          </a:bodyPr>
          <a:lstStyle/>
          <a:p>
            <a:r>
              <a:rPr lang="en-US" dirty="0">
                <a:latin typeface="Georgia" panose="02040502050405020303" pitchFamily="18" charset="0"/>
              </a:rPr>
              <a:t>Courtney Griese</a:t>
            </a:r>
          </a:p>
        </p:txBody>
      </p:sp>
      <p:sp>
        <p:nvSpPr>
          <p:cNvPr id="4" name="Slide Number Placeholder 3">
            <a:extLst>
              <a:ext uri="{FF2B5EF4-FFF2-40B4-BE49-F238E27FC236}">
                <a16:creationId xmlns:a16="http://schemas.microsoft.com/office/drawing/2014/main" id="{774B8F9E-1AA7-4A3B-A56E-E1990EDCF93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252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F554-26A4-B379-BD73-FF62206793A5}"/>
              </a:ext>
            </a:extLst>
          </p:cNvPr>
          <p:cNvSpPr>
            <a:spLocks noGrp="1"/>
          </p:cNvSpPr>
          <p:nvPr>
            <p:ph type="title"/>
          </p:nvPr>
        </p:nvSpPr>
        <p:spPr/>
        <p:txBody>
          <a:bodyPr/>
          <a:lstStyle/>
          <a:p>
            <a:r>
              <a:rPr lang="en-US" b="1" dirty="0"/>
              <a:t>Resources</a:t>
            </a:r>
          </a:p>
        </p:txBody>
      </p:sp>
      <p:sp>
        <p:nvSpPr>
          <p:cNvPr id="3" name="Content Placeholder 2">
            <a:extLst>
              <a:ext uri="{FF2B5EF4-FFF2-40B4-BE49-F238E27FC236}">
                <a16:creationId xmlns:a16="http://schemas.microsoft.com/office/drawing/2014/main" id="{8AF10807-D73E-BED5-E645-BC5FCD972DF0}"/>
              </a:ext>
            </a:extLst>
          </p:cNvPr>
          <p:cNvSpPr>
            <a:spLocks noGrp="1"/>
          </p:cNvSpPr>
          <p:nvPr>
            <p:ph idx="1"/>
          </p:nvPr>
        </p:nvSpPr>
        <p:spPr/>
        <p:txBody>
          <a:bodyPr>
            <a:normAutofit/>
          </a:bodyPr>
          <a:lstStyle/>
          <a:p>
            <a:r>
              <a:rPr lang="en-US" sz="2000" dirty="0"/>
              <a:t>Uniform Guidance: </a:t>
            </a:r>
            <a:r>
              <a:rPr lang="en-US" sz="2000" dirty="0">
                <a:hlinkClick r:id="rId2"/>
              </a:rPr>
              <a:t>https://www.ecfr.gov/current/title-2/subtitle-A/chapter-II/part-200/subpart-E</a:t>
            </a:r>
            <a:r>
              <a:rPr lang="en-US" sz="2000" dirty="0"/>
              <a:t> </a:t>
            </a:r>
          </a:p>
          <a:p>
            <a:r>
              <a:rPr lang="en-US" sz="2000" dirty="0"/>
              <a:t>RSP’s Budget Development Tools: </a:t>
            </a:r>
            <a:r>
              <a:rPr lang="en-US" sz="2000" dirty="0">
                <a:hlinkClick r:id="rId3"/>
              </a:rPr>
              <a:t>https://rsp.wisc.edu/forms/budgettools.cfm</a:t>
            </a:r>
            <a:r>
              <a:rPr lang="en-US" sz="2000" dirty="0"/>
              <a:t> </a:t>
            </a:r>
          </a:p>
          <a:p>
            <a:r>
              <a:rPr lang="en-US" sz="2000" dirty="0"/>
              <a:t>Allowable Direct Costs: </a:t>
            </a:r>
            <a:r>
              <a:rPr lang="en-US" sz="2000" dirty="0">
                <a:hlinkClick r:id="rId4"/>
              </a:rPr>
              <a:t>https://rsp.wisc.edu/awardmgt/directcosts.cfm</a:t>
            </a:r>
            <a:r>
              <a:rPr lang="en-US" sz="2000" dirty="0"/>
              <a:t> </a:t>
            </a:r>
          </a:p>
          <a:p>
            <a:r>
              <a:rPr lang="en-US" sz="2000" dirty="0"/>
              <a:t>Subaward vs. Vendor vs. Consultant: </a:t>
            </a:r>
            <a:r>
              <a:rPr lang="en-US" sz="2000" dirty="0">
                <a:hlinkClick r:id="rId5"/>
              </a:rPr>
              <a:t>https://rsp.wisc.edu/awardmgt/outgoing_subs/</a:t>
            </a:r>
            <a:r>
              <a:rPr lang="en-US" sz="2000" dirty="0"/>
              <a:t> </a:t>
            </a:r>
          </a:p>
          <a:p>
            <a:r>
              <a:rPr lang="en-US" sz="2000" dirty="0"/>
              <a:t>Guidance for Contracting External Services: </a:t>
            </a:r>
            <a:r>
              <a:rPr lang="en-US" sz="2000" dirty="0">
                <a:hlinkClick r:id="rId6"/>
              </a:rPr>
              <a:t>https://rsp.wisc.edu/SAGuidance/</a:t>
            </a:r>
            <a:r>
              <a:rPr lang="en-US" sz="2000" dirty="0"/>
              <a:t> </a:t>
            </a:r>
          </a:p>
          <a:p>
            <a:r>
              <a:rPr lang="en-US" sz="2000" dirty="0"/>
              <a:t>Capital Equipment: </a:t>
            </a:r>
            <a:r>
              <a:rPr lang="en-US" sz="2000" dirty="0">
                <a:hlinkClick r:id="rId7"/>
              </a:rPr>
              <a:t>https://businessservices.wisc.edu/accounting/capital-equipment/</a:t>
            </a:r>
            <a:r>
              <a:rPr lang="en-US" sz="2000" dirty="0"/>
              <a:t> </a:t>
            </a:r>
          </a:p>
          <a:p>
            <a:r>
              <a:rPr lang="en-US" sz="2000" dirty="0"/>
              <a:t>NIH Budget Building Blocks: </a:t>
            </a:r>
            <a:r>
              <a:rPr lang="en-US" sz="2000" dirty="0">
                <a:hlinkClick r:id="rId8"/>
              </a:rPr>
              <a:t>https://www.youtube.com/watch?v=minIpd4DncI&amp;t=</a:t>
            </a:r>
            <a:r>
              <a:rPr lang="en-US" sz="2000" dirty="0" err="1">
                <a:hlinkClick r:id="rId8"/>
              </a:rPr>
              <a:t>690s</a:t>
            </a:r>
            <a:r>
              <a:rPr lang="en-US" sz="2000" dirty="0"/>
              <a:t>   </a:t>
            </a:r>
          </a:p>
          <a:p>
            <a:r>
              <a:rPr lang="en-US" sz="2000" dirty="0"/>
              <a:t>NSF Preparing Your Budget: </a:t>
            </a:r>
            <a:r>
              <a:rPr lang="en-US" sz="2000" dirty="0">
                <a:hlinkClick r:id="rId9"/>
              </a:rPr>
              <a:t>https://</a:t>
            </a:r>
            <a:r>
              <a:rPr lang="en-US" sz="2000" dirty="0" err="1">
                <a:hlinkClick r:id="rId9"/>
              </a:rPr>
              <a:t>new.nsf.gov</a:t>
            </a:r>
            <a:r>
              <a:rPr lang="en-US" sz="2000" dirty="0">
                <a:hlinkClick r:id="rId9"/>
              </a:rPr>
              <a:t>/funding/proposal-budget</a:t>
            </a:r>
            <a:r>
              <a:rPr lang="en-US" sz="2000" dirty="0"/>
              <a:t> </a:t>
            </a:r>
          </a:p>
        </p:txBody>
      </p:sp>
      <p:sp>
        <p:nvSpPr>
          <p:cNvPr id="4" name="Slide Number Placeholder 3">
            <a:extLst>
              <a:ext uri="{FF2B5EF4-FFF2-40B4-BE49-F238E27FC236}">
                <a16:creationId xmlns:a16="http://schemas.microsoft.com/office/drawing/2014/main" id="{CC4F7B0E-8775-10EE-D4B3-5D080A7C3ACA}"/>
              </a:ext>
            </a:extLst>
          </p:cNvPr>
          <p:cNvSpPr>
            <a:spLocks noGrp="1"/>
          </p:cNvSpPr>
          <p:nvPr>
            <p:ph type="sldNum" sz="quarter" idx="4"/>
          </p:nvPr>
        </p:nvSpPr>
        <p:spPr/>
        <p:txBody>
          <a:bodyPr/>
          <a:lstStyle/>
          <a:p>
            <a:fld id="{6FF4E196-A010-480C-A078-61D4EF757EA8}" type="slidenum">
              <a:rPr lang="en-US" smtClean="0"/>
              <a:t>30</a:t>
            </a:fld>
            <a:endParaRPr lang="en-US" dirty="0"/>
          </a:p>
        </p:txBody>
      </p:sp>
    </p:spTree>
    <p:extLst>
      <p:ext uri="{BB962C8B-B14F-4D97-AF65-F5344CB8AC3E}">
        <p14:creationId xmlns:p14="http://schemas.microsoft.com/office/powerpoint/2010/main" val="380415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ggy bank on a pile of coins">
            <a:extLst>
              <a:ext uri="{FF2B5EF4-FFF2-40B4-BE49-F238E27FC236}">
                <a16:creationId xmlns:a16="http://schemas.microsoft.com/office/drawing/2014/main" id="{6E9C12CF-245B-6E99-27F6-B4405870CA6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049517" y="186646"/>
            <a:ext cx="1018762" cy="1358349"/>
          </a:xfr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E7E3335D-5244-0D0F-A8B2-D4D041005279}"/>
              </a:ext>
            </a:extLst>
          </p:cNvPr>
          <p:cNvSpPr>
            <a:spLocks noGrp="1"/>
          </p:cNvSpPr>
          <p:nvPr>
            <p:ph type="title"/>
          </p:nvPr>
        </p:nvSpPr>
        <p:spPr/>
        <p:txBody>
          <a:bodyPr/>
          <a:lstStyle/>
          <a:p>
            <a:r>
              <a:rPr lang="en-US" b="1" dirty="0">
                <a:latin typeface="+mn-lt"/>
              </a:rPr>
              <a:t>What is a budget?</a:t>
            </a:r>
          </a:p>
        </p:txBody>
      </p:sp>
      <p:sp>
        <p:nvSpPr>
          <p:cNvPr id="4" name="Slide Number Placeholder 3">
            <a:extLst>
              <a:ext uri="{FF2B5EF4-FFF2-40B4-BE49-F238E27FC236}">
                <a16:creationId xmlns:a16="http://schemas.microsoft.com/office/drawing/2014/main" id="{5EBBF876-285D-F890-ED1B-B1A8F3D204E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DE63706-920B-A04F-551F-92EAC3DA010A}"/>
              </a:ext>
            </a:extLst>
          </p:cNvPr>
          <p:cNvSpPr txBox="1"/>
          <p:nvPr/>
        </p:nvSpPr>
        <p:spPr>
          <a:xfrm>
            <a:off x="2216302" y="1881907"/>
            <a:ext cx="7759395"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budget is a financial representation of the scope of work. The budget should be an accurate representation of what is needed to carry out the research. </a:t>
            </a:r>
          </a:p>
        </p:txBody>
      </p:sp>
      <p:sp>
        <p:nvSpPr>
          <p:cNvPr id="17" name="Google Shape;300;p43">
            <a:extLst>
              <a:ext uri="{FF2B5EF4-FFF2-40B4-BE49-F238E27FC236}">
                <a16:creationId xmlns:a16="http://schemas.microsoft.com/office/drawing/2014/main" id="{4C6F7274-0881-90E0-5BB5-CB8DC0E157E4}"/>
              </a:ext>
            </a:extLst>
          </p:cNvPr>
          <p:cNvSpPr txBox="1"/>
          <p:nvPr/>
        </p:nvSpPr>
        <p:spPr>
          <a:xfrm>
            <a:off x="976638" y="3234482"/>
            <a:ext cx="7990079" cy="2346766"/>
          </a:xfrm>
          <a:prstGeom prst="rect">
            <a:avLst/>
          </a:prstGeom>
          <a:noFill/>
          <a:ln>
            <a:noFill/>
          </a:ln>
        </p:spPr>
        <p:txBody>
          <a:bodyPr spcFirstLastPara="1" wrap="square" lIns="68575" tIns="34275" rIns="68575" bIns="34275"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2800" b="0" i="0" u="none" strike="noStrike" kern="1200" cap="none" spc="0" normalizeH="0" baseline="0" noProof="0" dirty="0">
                <a:ln>
                  <a:noFill/>
                </a:ln>
                <a:solidFill>
                  <a:prstClr val="black"/>
                </a:solidFill>
                <a:effectLst/>
                <a:uLnTx/>
                <a:uFillTx/>
                <a:latin typeface="Georgia"/>
                <a:ea typeface="Georgia"/>
                <a:cs typeface="Georgia"/>
                <a:sym typeface="Georgia"/>
              </a:rPr>
              <a:t>Purpose and Importance of a Budget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Helps reviewers determine how the project will be conducted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Budget details usually reveal whether a proposed project has been carefully planned and may ultimately be feasible.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Serves as a blueprint for spending the project’s funds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Integral part of the obligation to the sponsor, particularly regarding time/effort commitments</a:t>
            </a:r>
          </a:p>
        </p:txBody>
      </p:sp>
    </p:spTree>
    <p:extLst>
      <p:ext uri="{BB962C8B-B14F-4D97-AF65-F5344CB8AC3E}">
        <p14:creationId xmlns:p14="http://schemas.microsoft.com/office/powerpoint/2010/main" val="275701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9CD7D-20DF-7DD1-3808-4F9958BF3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DF1888-C7C6-CF2A-CA8A-5319D2FAA3C2}"/>
              </a:ext>
            </a:extLst>
          </p:cNvPr>
          <p:cNvSpPr>
            <a:spLocks noGrp="1"/>
          </p:cNvSpPr>
          <p:nvPr>
            <p:ph type="title"/>
          </p:nvPr>
        </p:nvSpPr>
        <p:spPr/>
        <p:txBody>
          <a:bodyPr/>
          <a:lstStyle/>
          <a:p>
            <a:r>
              <a:rPr lang="en-US" b="1" dirty="0">
                <a:latin typeface="+mn-lt"/>
              </a:rPr>
              <a:t>What can we put on a budget?</a:t>
            </a:r>
          </a:p>
        </p:txBody>
      </p:sp>
      <p:sp>
        <p:nvSpPr>
          <p:cNvPr id="4" name="Slide Number Placeholder 3">
            <a:extLst>
              <a:ext uri="{FF2B5EF4-FFF2-40B4-BE49-F238E27FC236}">
                <a16:creationId xmlns:a16="http://schemas.microsoft.com/office/drawing/2014/main" id="{B0F5548D-5DD4-D1EA-E574-875A971D5D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E561BCE-25D4-5AFC-25E6-A5E82DBA1982}"/>
              </a:ext>
            </a:extLst>
          </p:cNvPr>
          <p:cNvSpPr>
            <a:spLocks noGrp="1"/>
          </p:cNvSpPr>
          <p:nvPr>
            <p:ph idx="1"/>
          </p:nvPr>
        </p:nvSpPr>
        <p:spPr>
          <a:xfrm>
            <a:off x="606617" y="1970715"/>
            <a:ext cx="10515600" cy="4351338"/>
          </a:xfrm>
        </p:spPr>
        <p:txBody>
          <a:bodyPr/>
          <a:lstStyle/>
          <a:p>
            <a:r>
              <a:rPr lang="en-US" dirty="0"/>
              <a:t>All budgeted expenses must meet Uniform Guidance Principles, as well as Sponsor Terms and Conditions, State, and Institutional policies</a:t>
            </a:r>
          </a:p>
          <a:p>
            <a:r>
              <a:rPr lang="en-US" dirty="0"/>
              <a:t>All budgeted lines must follow the cost principles and order of precedence.</a:t>
            </a:r>
          </a:p>
          <a:p>
            <a:endParaRPr lang="en-US" dirty="0"/>
          </a:p>
        </p:txBody>
      </p:sp>
      <p:pic>
        <p:nvPicPr>
          <p:cNvPr id="10" name="Picture 9">
            <a:extLst>
              <a:ext uri="{FF2B5EF4-FFF2-40B4-BE49-F238E27FC236}">
                <a16:creationId xmlns:a16="http://schemas.microsoft.com/office/drawing/2014/main" id="{4D84B33B-FA98-8C3B-EDB2-4CF3811FE800}"/>
              </a:ext>
            </a:extLst>
          </p:cNvPr>
          <p:cNvPicPr>
            <a:picLocks noChangeAspect="1"/>
          </p:cNvPicPr>
          <p:nvPr/>
        </p:nvPicPr>
        <p:blipFill>
          <a:blip r:embed="rId3"/>
          <a:stretch>
            <a:fillRect/>
          </a:stretch>
        </p:blipFill>
        <p:spPr>
          <a:xfrm>
            <a:off x="2439836" y="3887669"/>
            <a:ext cx="3418130" cy="2332091"/>
          </a:xfrm>
          <a:prstGeom prst="rect">
            <a:avLst/>
          </a:prstGeom>
        </p:spPr>
      </p:pic>
      <p:grpSp>
        <p:nvGrpSpPr>
          <p:cNvPr id="11" name="Google Shape;292;p43">
            <a:extLst>
              <a:ext uri="{FF2B5EF4-FFF2-40B4-BE49-F238E27FC236}">
                <a16:creationId xmlns:a16="http://schemas.microsoft.com/office/drawing/2014/main" id="{452757B8-6597-0CF8-7DE3-0B35A689DAE1}"/>
              </a:ext>
            </a:extLst>
          </p:cNvPr>
          <p:cNvGrpSpPr/>
          <p:nvPr/>
        </p:nvGrpSpPr>
        <p:grpSpPr>
          <a:xfrm>
            <a:off x="6069012" y="4490680"/>
            <a:ext cx="2411962" cy="1905777"/>
            <a:chOff x="0" y="21298"/>
            <a:chExt cx="4974044" cy="3811680"/>
          </a:xfrm>
        </p:grpSpPr>
        <p:sp>
          <p:nvSpPr>
            <p:cNvPr id="12" name="Google Shape;293;p43">
              <a:extLst>
                <a:ext uri="{FF2B5EF4-FFF2-40B4-BE49-F238E27FC236}">
                  <a16:creationId xmlns:a16="http://schemas.microsoft.com/office/drawing/2014/main" id="{C87615E5-7FE4-71C6-910C-B1DDD26BDFCF}"/>
                </a:ext>
              </a:extLst>
            </p:cNvPr>
            <p:cNvSpPr/>
            <p:nvPr/>
          </p:nvSpPr>
          <p:spPr>
            <a:xfrm rot="10800000">
              <a:off x="0" y="21298"/>
              <a:ext cx="4974044" cy="1277659"/>
            </a:xfrm>
            <a:prstGeom prst="trapezoid">
              <a:avLst>
                <a:gd name="adj" fmla="val 64885"/>
              </a:avLst>
            </a:prstGeom>
            <a:solidFill>
              <a:schemeClr val="dk2"/>
            </a:solidFill>
            <a:ln w="12700" cap="flat" cmpd="sng">
              <a:solidFill>
                <a:schemeClr val="l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Google Shape;294;p43">
              <a:extLst>
                <a:ext uri="{FF2B5EF4-FFF2-40B4-BE49-F238E27FC236}">
                  <a16:creationId xmlns:a16="http://schemas.microsoft.com/office/drawing/2014/main" id="{A382ABF6-7608-9593-20CC-B49D7D5444E0}"/>
                </a:ext>
              </a:extLst>
            </p:cNvPr>
            <p:cNvSpPr txBox="1"/>
            <p:nvPr/>
          </p:nvSpPr>
          <p:spPr>
            <a:xfrm>
              <a:off x="870457" y="21298"/>
              <a:ext cx="3233129" cy="1277659"/>
            </a:xfrm>
            <a:prstGeom prst="rect">
              <a:avLst/>
            </a:prstGeom>
            <a:noFill/>
            <a:ln>
              <a:noFill/>
            </a:ln>
          </p:spPr>
          <p:txBody>
            <a:bodyPr spcFirstLastPara="1" wrap="square" lIns="17150" tIns="17150" rIns="17150" bIns="1715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400"/>
                <a:buFont typeface="Arial"/>
                <a:buNone/>
                <a:tabLst/>
                <a:defRPr/>
              </a:pPr>
              <a:r>
                <a:rPr kumimoji="0" lang="en" sz="1100" b="0" i="0" u="none" strike="noStrike" kern="1200" cap="none" spc="0" normalizeH="0" baseline="0" noProof="0" dirty="0">
                  <a:ln>
                    <a:noFill/>
                  </a:ln>
                  <a:solidFill>
                    <a:prstClr val="white"/>
                  </a:solidFill>
                  <a:effectLst/>
                  <a:uLnTx/>
                  <a:uFillTx/>
                  <a:latin typeface="Arial"/>
                  <a:ea typeface="Arial"/>
                  <a:cs typeface="Arial"/>
                  <a:sym typeface="Arial"/>
                </a:rPr>
                <a:t>Agency Terms and Conditions </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Google Shape;295;p43">
              <a:extLst>
                <a:ext uri="{FF2B5EF4-FFF2-40B4-BE49-F238E27FC236}">
                  <a16:creationId xmlns:a16="http://schemas.microsoft.com/office/drawing/2014/main" id="{1818D23C-0A4B-CC76-5DB4-CA7AA1E04BAC}"/>
                </a:ext>
              </a:extLst>
            </p:cNvPr>
            <p:cNvSpPr/>
            <p:nvPr/>
          </p:nvSpPr>
          <p:spPr>
            <a:xfrm rot="10800000">
              <a:off x="829007" y="1277659"/>
              <a:ext cx="3316029" cy="1277659"/>
            </a:xfrm>
            <a:prstGeom prst="trapezoid">
              <a:avLst>
                <a:gd name="adj" fmla="val 64885"/>
              </a:avLst>
            </a:prstGeom>
            <a:solidFill>
              <a:schemeClr val="dk2"/>
            </a:solidFill>
            <a:ln w="12700" cap="flat" cmpd="sng">
              <a:solidFill>
                <a:schemeClr val="l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Google Shape;296;p43">
              <a:extLst>
                <a:ext uri="{FF2B5EF4-FFF2-40B4-BE49-F238E27FC236}">
                  <a16:creationId xmlns:a16="http://schemas.microsoft.com/office/drawing/2014/main" id="{327DFBF4-A764-2386-6BF7-7D4C2161735D}"/>
                </a:ext>
              </a:extLst>
            </p:cNvPr>
            <p:cNvSpPr txBox="1"/>
            <p:nvPr/>
          </p:nvSpPr>
          <p:spPr>
            <a:xfrm>
              <a:off x="1409312" y="1277659"/>
              <a:ext cx="2155419" cy="1277659"/>
            </a:xfrm>
            <a:prstGeom prst="rect">
              <a:avLst/>
            </a:prstGeom>
            <a:noFill/>
            <a:ln>
              <a:noFill/>
            </a:ln>
          </p:spPr>
          <p:txBody>
            <a:bodyPr spcFirstLastPara="1" wrap="square" lIns="15225" tIns="15225" rIns="15225" bIns="152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1200"/>
                <a:buFont typeface="Arial"/>
                <a:buNone/>
                <a:tabLst/>
                <a:defRPr/>
              </a:pPr>
              <a:r>
                <a:rPr kumimoji="0" lang="en" sz="1100" b="0" i="0" u="none" strike="noStrike" kern="1200" cap="none" spc="0" normalizeH="0" baseline="0" noProof="0" dirty="0">
                  <a:ln>
                    <a:noFill/>
                  </a:ln>
                  <a:solidFill>
                    <a:prstClr val="white"/>
                  </a:solidFill>
                  <a:effectLst/>
                  <a:uLnTx/>
                  <a:uFillTx/>
                  <a:latin typeface="Arial"/>
                  <a:ea typeface="Arial"/>
                  <a:cs typeface="Arial"/>
                  <a:sym typeface="Arial"/>
                </a:rPr>
                <a:t>Agency Program Announcements </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Google Shape;297;p43">
              <a:extLst>
                <a:ext uri="{FF2B5EF4-FFF2-40B4-BE49-F238E27FC236}">
                  <a16:creationId xmlns:a16="http://schemas.microsoft.com/office/drawing/2014/main" id="{5DF88C6B-4734-3E92-E12D-B1222DF79496}"/>
                </a:ext>
              </a:extLst>
            </p:cNvPr>
            <p:cNvSpPr/>
            <p:nvPr/>
          </p:nvSpPr>
          <p:spPr>
            <a:xfrm rot="10800000">
              <a:off x="1658015" y="2555319"/>
              <a:ext cx="1658014" cy="1277659"/>
            </a:xfrm>
            <a:prstGeom prst="trapezoid">
              <a:avLst>
                <a:gd name="adj" fmla="val 64885"/>
              </a:avLst>
            </a:prstGeom>
            <a:solidFill>
              <a:schemeClr val="dk2"/>
            </a:solidFill>
            <a:ln w="12700" cap="flat" cmpd="sng">
              <a:solidFill>
                <a:schemeClr val="lt2"/>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Google Shape;298;p43">
              <a:extLst>
                <a:ext uri="{FF2B5EF4-FFF2-40B4-BE49-F238E27FC236}">
                  <a16:creationId xmlns:a16="http://schemas.microsoft.com/office/drawing/2014/main" id="{26956C3F-FFCD-801C-09A3-5ED7DB2881A7}"/>
                </a:ext>
              </a:extLst>
            </p:cNvPr>
            <p:cNvSpPr txBox="1"/>
            <p:nvPr/>
          </p:nvSpPr>
          <p:spPr>
            <a:xfrm>
              <a:off x="1658015" y="2555319"/>
              <a:ext cx="1658014" cy="1277659"/>
            </a:xfrm>
            <a:prstGeom prst="rect">
              <a:avLst/>
            </a:prstGeom>
            <a:noFill/>
            <a:ln>
              <a:noFill/>
            </a:ln>
          </p:spPr>
          <p:txBody>
            <a:bodyPr spcFirstLastPara="1" wrap="square" lIns="10475" tIns="10475" rIns="10475" bIns="1047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800"/>
                <a:buFont typeface="Arial"/>
                <a:buNone/>
                <a:tabLst/>
                <a:defRPr/>
              </a:pPr>
              <a:r>
                <a:rPr kumimoji="0" lang="en" sz="800" b="0" i="0" u="none" strike="noStrike" kern="1200" cap="none" spc="0" normalizeH="0" baseline="0" noProof="0">
                  <a:ln>
                    <a:noFill/>
                  </a:ln>
                  <a:solidFill>
                    <a:prstClr val="white"/>
                  </a:solidFill>
                  <a:effectLst/>
                  <a:uLnTx/>
                  <a:uFillTx/>
                  <a:latin typeface="Arial"/>
                  <a:ea typeface="Arial"/>
                  <a:cs typeface="Arial"/>
                  <a:sym typeface="Arial"/>
                </a:rPr>
                <a:t>Award </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300"/>
                </a:spcBef>
                <a:spcAft>
                  <a:spcPts val="0"/>
                </a:spcAft>
                <a:buClr>
                  <a:prstClr val="white"/>
                </a:buClr>
                <a:buSzPts val="800"/>
                <a:buFont typeface="Arial"/>
                <a:buNone/>
                <a:tabLst/>
                <a:defRPr/>
              </a:pPr>
              <a:r>
                <a:rPr kumimoji="0" lang="en" sz="800" b="0" i="0" u="none" strike="noStrike" kern="1200" cap="none" spc="0" normalizeH="0" baseline="0" noProof="0">
                  <a:ln>
                    <a:noFill/>
                  </a:ln>
                  <a:solidFill>
                    <a:prstClr val="white"/>
                  </a:solidFill>
                  <a:effectLst/>
                  <a:uLnTx/>
                  <a:uFillTx/>
                  <a:latin typeface="Arial"/>
                  <a:ea typeface="Arial"/>
                  <a:cs typeface="Arial"/>
                  <a:sym typeface="Arial"/>
                </a:rPr>
                <a:t>Terms</a:t>
              </a:r>
              <a:endParaRPr kumimoji="0"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063FE4C3-2ABE-08EC-4C96-C683252892E0}"/>
              </a:ext>
            </a:extLst>
          </p:cNvPr>
          <p:cNvPicPr>
            <a:picLocks noChangeAspect="1"/>
          </p:cNvPicPr>
          <p:nvPr/>
        </p:nvPicPr>
        <p:blipFill>
          <a:blip r:embed="rId4"/>
          <a:stretch>
            <a:fillRect/>
          </a:stretch>
        </p:blipFill>
        <p:spPr>
          <a:xfrm rot="21076852">
            <a:off x="5535306" y="4397027"/>
            <a:ext cx="713294" cy="469433"/>
          </a:xfrm>
          <a:prstGeom prst="rect">
            <a:avLst/>
          </a:prstGeom>
        </p:spPr>
      </p:pic>
    </p:spTree>
    <p:extLst>
      <p:ext uri="{BB962C8B-B14F-4D97-AF65-F5344CB8AC3E}">
        <p14:creationId xmlns:p14="http://schemas.microsoft.com/office/powerpoint/2010/main" val="51311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B7D6-D4A6-9E05-B3D3-9A749CE060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5485E9-B13D-DC0D-7C0C-C64D4BB97564}"/>
              </a:ext>
            </a:extLst>
          </p:cNvPr>
          <p:cNvSpPr>
            <a:spLocks noGrp="1"/>
          </p:cNvSpPr>
          <p:nvPr>
            <p:ph type="title"/>
          </p:nvPr>
        </p:nvSpPr>
        <p:spPr/>
        <p:txBody>
          <a:bodyPr/>
          <a:lstStyle/>
          <a:p>
            <a:r>
              <a:rPr lang="en-US" b="1" dirty="0">
                <a:latin typeface="+mn-lt"/>
              </a:rPr>
              <a:t>Allowable vs. Unallowable Costs</a:t>
            </a:r>
          </a:p>
        </p:txBody>
      </p:sp>
      <p:sp>
        <p:nvSpPr>
          <p:cNvPr id="4" name="Slide Number Placeholder 3">
            <a:extLst>
              <a:ext uri="{FF2B5EF4-FFF2-40B4-BE49-F238E27FC236}">
                <a16:creationId xmlns:a16="http://schemas.microsoft.com/office/drawing/2014/main" id="{1AE35B80-F187-36CF-B693-D5C6E534290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A633C7B-763A-CB0C-668F-AC46EB28D2BB}"/>
              </a:ext>
            </a:extLst>
          </p:cNvPr>
          <p:cNvGraphicFramePr>
            <a:graphicFrameLocks noGrp="1"/>
          </p:cNvGraphicFramePr>
          <p:nvPr/>
        </p:nvGraphicFramePr>
        <p:xfrm>
          <a:off x="2119746" y="1970645"/>
          <a:ext cx="7952508" cy="3748578"/>
        </p:xfrm>
        <a:graphic>
          <a:graphicData uri="http://schemas.openxmlformats.org/drawingml/2006/table">
            <a:tbl>
              <a:tblPr firstRow="1" bandRow="1">
                <a:tableStyleId>{5202B0CA-FC54-4496-8BCA-5EF66A818D29}</a:tableStyleId>
              </a:tblPr>
              <a:tblGrid>
                <a:gridCol w="3976254">
                  <a:extLst>
                    <a:ext uri="{9D8B030D-6E8A-4147-A177-3AD203B41FA5}">
                      <a16:colId xmlns:a16="http://schemas.microsoft.com/office/drawing/2014/main" val="20000"/>
                    </a:ext>
                  </a:extLst>
                </a:gridCol>
                <a:gridCol w="3976254">
                  <a:extLst>
                    <a:ext uri="{9D8B030D-6E8A-4147-A177-3AD203B41FA5}">
                      <a16:colId xmlns:a16="http://schemas.microsoft.com/office/drawing/2014/main" val="20001"/>
                    </a:ext>
                  </a:extLst>
                </a:gridCol>
              </a:tblGrid>
              <a:tr h="639618">
                <a:tc>
                  <a:txBody>
                    <a:bodyPr/>
                    <a:lstStyle/>
                    <a:p>
                      <a:pPr algn="ctr"/>
                      <a:r>
                        <a:rPr lang="en-US" sz="2800" dirty="0"/>
                        <a:t>Allowable </a:t>
                      </a:r>
                    </a:p>
                  </a:txBody>
                  <a:tcPr/>
                </a:tc>
                <a:tc>
                  <a:txBody>
                    <a:bodyPr/>
                    <a:lstStyle/>
                    <a:p>
                      <a:pPr algn="ctr"/>
                      <a:r>
                        <a:rPr lang="en-US" sz="2800" dirty="0"/>
                        <a:t>Unallowable</a:t>
                      </a:r>
                    </a:p>
                  </a:txBody>
                  <a:tcPr/>
                </a:tc>
                <a:extLst>
                  <a:ext uri="{0D108BD9-81ED-4DB2-BD59-A6C34878D82A}">
                    <a16:rowId xmlns:a16="http://schemas.microsoft.com/office/drawing/2014/main" val="10000"/>
                  </a:ext>
                </a:extLst>
              </a:tr>
              <a:tr h="2301009">
                <a:tc>
                  <a:txBody>
                    <a:bodyPr/>
                    <a:lstStyle/>
                    <a:p>
                      <a:pPr marL="285750" indent="-285750">
                        <a:buFont typeface="Arial" panose="020B0604020202020204" pitchFamily="34" charset="0"/>
                        <a:buChar char="•"/>
                      </a:pPr>
                      <a:r>
                        <a:rPr lang="en-US" dirty="0"/>
                        <a:t>Salaries (check for caps</a:t>
                      </a:r>
                      <a:r>
                        <a:rPr lang="en-US" baseline="0" dirty="0"/>
                        <a:t>)</a:t>
                      </a:r>
                    </a:p>
                    <a:p>
                      <a:pPr marL="285750" indent="-285750">
                        <a:buFont typeface="Arial" panose="020B0604020202020204" pitchFamily="34" charset="0"/>
                        <a:buChar char="•"/>
                      </a:pPr>
                      <a:r>
                        <a:rPr lang="en-US" baseline="0" dirty="0"/>
                        <a:t>Equipment (needed for the project)</a:t>
                      </a:r>
                    </a:p>
                    <a:p>
                      <a:pPr marL="285750" indent="-285750">
                        <a:buFont typeface="Arial" panose="020B0604020202020204" pitchFamily="34" charset="0"/>
                        <a:buChar char="•"/>
                      </a:pPr>
                      <a:r>
                        <a:rPr lang="en-US" baseline="0" dirty="0"/>
                        <a:t>Supplies (includes equipment under $5000)</a:t>
                      </a:r>
                    </a:p>
                    <a:p>
                      <a:pPr marL="285750" indent="-285750">
                        <a:buFont typeface="Arial" panose="020B0604020202020204" pitchFamily="34" charset="0"/>
                        <a:buChar char="•"/>
                      </a:pPr>
                      <a:r>
                        <a:rPr lang="en-US" baseline="0" dirty="0"/>
                        <a:t>Travel</a:t>
                      </a:r>
                    </a:p>
                    <a:p>
                      <a:pPr marL="285750" indent="-285750">
                        <a:buFont typeface="Arial" panose="020B0604020202020204" pitchFamily="34" charset="0"/>
                        <a:buChar char="•"/>
                      </a:pPr>
                      <a:r>
                        <a:rPr lang="en-US" baseline="0" dirty="0"/>
                        <a:t>Consultants</a:t>
                      </a:r>
                    </a:p>
                    <a:p>
                      <a:pPr marL="285750" indent="-285750">
                        <a:buFont typeface="Arial" panose="020B0604020202020204" pitchFamily="34" charset="0"/>
                        <a:buChar char="•"/>
                      </a:pPr>
                      <a:r>
                        <a:rPr lang="en-US" baseline="0" dirty="0"/>
                        <a:t>Consortiums</a:t>
                      </a:r>
                    </a:p>
                    <a:p>
                      <a:pPr marL="285750" indent="-285750">
                        <a:buFont typeface="Arial" panose="020B0604020202020204" pitchFamily="34" charset="0"/>
                        <a:buChar char="•"/>
                      </a:pPr>
                      <a:r>
                        <a:rPr lang="en-US" baseline="0" dirty="0"/>
                        <a:t>Alterations &amp; Renovations</a:t>
                      </a:r>
                    </a:p>
                    <a:p>
                      <a:pPr marL="285750" indent="-285750">
                        <a:buFont typeface="Arial" panose="020B0604020202020204" pitchFamily="34" charset="0"/>
                        <a:buChar char="•"/>
                      </a:pPr>
                      <a:r>
                        <a:rPr lang="en-US" baseline="0" dirty="0"/>
                        <a:t>Other (equipment maintenance costs, animal costs, fee for service)</a:t>
                      </a:r>
                    </a:p>
                    <a:p>
                      <a:endParaRPr lang="en-US" dirty="0"/>
                    </a:p>
                  </a:txBody>
                  <a:tcPr/>
                </a:tc>
                <a:tc>
                  <a:txBody>
                    <a:bodyPr/>
                    <a:lstStyle/>
                    <a:p>
                      <a:pPr marL="285750" indent="-285750">
                        <a:buFont typeface="Arial" panose="020B0604020202020204" pitchFamily="34" charset="0"/>
                        <a:buChar char="•"/>
                      </a:pPr>
                      <a:r>
                        <a:rPr lang="en-US" dirty="0"/>
                        <a:t>Bad debt (200.426)</a:t>
                      </a:r>
                    </a:p>
                    <a:p>
                      <a:pPr marL="285750" indent="-285750">
                        <a:buFont typeface="Arial" panose="020B0604020202020204" pitchFamily="34" charset="0"/>
                        <a:buChar char="•"/>
                      </a:pPr>
                      <a:r>
                        <a:rPr lang="en-US" dirty="0"/>
                        <a:t>Alcohol</a:t>
                      </a:r>
                      <a:r>
                        <a:rPr lang="en-US" baseline="0" dirty="0"/>
                        <a:t> (200.423)</a:t>
                      </a:r>
                    </a:p>
                    <a:p>
                      <a:pPr marL="285750" indent="-285750">
                        <a:buFont typeface="Arial" panose="020B0604020202020204" pitchFamily="34" charset="0"/>
                        <a:buChar char="•"/>
                      </a:pPr>
                      <a:r>
                        <a:rPr lang="en-US" baseline="0" dirty="0"/>
                        <a:t>Improper payments (200.428)</a:t>
                      </a:r>
                    </a:p>
                    <a:p>
                      <a:pPr marL="285750" indent="-285750">
                        <a:buFont typeface="Arial" panose="020B0604020202020204" pitchFamily="34" charset="0"/>
                        <a:buChar char="•"/>
                      </a:pPr>
                      <a:r>
                        <a:rPr lang="en-US" baseline="0" dirty="0"/>
                        <a:t>Advertising (200.421), except for recruitment, procurement of goods, disposal of scraps/surplus materials, program outreach</a:t>
                      </a:r>
                    </a:p>
                    <a:p>
                      <a:pPr marL="285750" indent="-285750">
                        <a:buFont typeface="Arial" panose="020B0604020202020204" pitchFamily="34" charset="0"/>
                        <a:buChar char="•"/>
                      </a:pPr>
                      <a:r>
                        <a:rPr lang="en-US" baseline="0" dirty="0"/>
                        <a:t>Public relations (200.421), except for costs required by the federal awardee</a:t>
                      </a:r>
                    </a:p>
                    <a:p>
                      <a:pPr marL="285750" indent="-285750">
                        <a:buFont typeface="Arial" panose="020B0604020202020204" pitchFamily="34" charset="0"/>
                        <a:buChar char="•"/>
                      </a:pPr>
                      <a:r>
                        <a:rPr lang="en-US" baseline="0" dirty="0"/>
                        <a:t>Alumni/ae Activities (200.421)</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416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F7072-991F-5BD8-EBB7-0420A507E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0F61F-CFB4-E952-CBE8-A6D88E8F912A}"/>
              </a:ext>
            </a:extLst>
          </p:cNvPr>
          <p:cNvSpPr>
            <a:spLocks noGrp="1"/>
          </p:cNvSpPr>
          <p:nvPr>
            <p:ph type="title"/>
          </p:nvPr>
        </p:nvSpPr>
        <p:spPr/>
        <p:txBody>
          <a:bodyPr/>
          <a:lstStyle/>
          <a:p>
            <a:r>
              <a:rPr lang="en-US" b="1" dirty="0">
                <a:latin typeface="+mn-lt"/>
              </a:rPr>
              <a:t>Where do I begin?</a:t>
            </a:r>
          </a:p>
        </p:txBody>
      </p:sp>
      <p:sp>
        <p:nvSpPr>
          <p:cNvPr id="4" name="Slide Number Placeholder 3">
            <a:extLst>
              <a:ext uri="{FF2B5EF4-FFF2-40B4-BE49-F238E27FC236}">
                <a16:creationId xmlns:a16="http://schemas.microsoft.com/office/drawing/2014/main" id="{69A26D5F-3184-639B-0323-09828393F2D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9296F8A-63F3-E00E-62D4-83073AC3C5B9}"/>
              </a:ext>
            </a:extLst>
          </p:cNvPr>
          <p:cNvSpPr>
            <a:spLocks noGrp="1"/>
          </p:cNvSpPr>
          <p:nvPr>
            <p:ph idx="1"/>
          </p:nvPr>
        </p:nvSpPr>
        <p:spPr>
          <a:xfrm>
            <a:off x="606617" y="1970715"/>
            <a:ext cx="6780502" cy="4351338"/>
          </a:xfrm>
        </p:spPr>
        <p:txBody>
          <a:bodyPr>
            <a:normAutofit/>
          </a:bodyPr>
          <a:lstStyle/>
          <a:p>
            <a:pPr marL="0" indent="0">
              <a:buNone/>
            </a:pPr>
            <a:r>
              <a:rPr lang="en-US" dirty="0"/>
              <a:t>The Funding Solicitation</a:t>
            </a:r>
          </a:p>
          <a:p>
            <a:pPr lvl="1"/>
            <a:r>
              <a:rPr lang="en-US" dirty="0"/>
              <a:t>Type of budget to use (there may be an agency specific template)</a:t>
            </a:r>
          </a:p>
          <a:p>
            <a:pPr lvl="1"/>
            <a:r>
              <a:rPr lang="en-US" dirty="0"/>
              <a:t>Costs limitations (direct vs. indirect)</a:t>
            </a:r>
          </a:p>
          <a:p>
            <a:pPr lvl="1"/>
            <a:r>
              <a:rPr lang="en-US" dirty="0"/>
              <a:t>Period of support (number of years)</a:t>
            </a:r>
          </a:p>
          <a:p>
            <a:pPr lvl="1"/>
            <a:r>
              <a:rPr lang="en-US" dirty="0"/>
              <a:t>Budgetary restrictions</a:t>
            </a:r>
          </a:p>
          <a:p>
            <a:pPr lvl="1"/>
            <a:endParaRPr lang="en-US" dirty="0"/>
          </a:p>
          <a:p>
            <a:pPr marL="457200" lvl="1" indent="0">
              <a:buNone/>
            </a:pPr>
            <a:endParaRPr lang="en-US" dirty="0"/>
          </a:p>
          <a:p>
            <a:pPr marL="0" indent="0">
              <a:buNone/>
            </a:pPr>
            <a:r>
              <a:rPr lang="en-US" b="1" dirty="0"/>
              <a:t>Questions: </a:t>
            </a:r>
            <a:r>
              <a:rPr lang="en-US" dirty="0"/>
              <a:t>Contact Program Staff listed in the FOA</a:t>
            </a:r>
          </a:p>
          <a:p>
            <a:pPr marL="0" indent="0">
              <a:buNone/>
            </a:pPr>
            <a:endParaRPr lang="en-US" dirty="0"/>
          </a:p>
        </p:txBody>
      </p:sp>
      <p:pic>
        <p:nvPicPr>
          <p:cNvPr id="6" name="Picture 5" descr="Question mark boxes">
            <a:extLst>
              <a:ext uri="{FF2B5EF4-FFF2-40B4-BE49-F238E27FC236}">
                <a16:creationId xmlns:a16="http://schemas.microsoft.com/office/drawing/2014/main" id="{B2FBDA7E-F22D-44C3-5670-3410EE54FE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9861" y="1898924"/>
            <a:ext cx="4702139" cy="3328828"/>
          </a:xfrm>
          <a:prstGeom prst="rect">
            <a:avLst/>
          </a:prstGeom>
        </p:spPr>
      </p:pic>
    </p:spTree>
    <p:extLst>
      <p:ext uri="{BB962C8B-B14F-4D97-AF65-F5344CB8AC3E}">
        <p14:creationId xmlns:p14="http://schemas.microsoft.com/office/powerpoint/2010/main" val="340172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3212-761F-A705-B915-CBC029F0C08D}"/>
              </a:ext>
            </a:extLst>
          </p:cNvPr>
          <p:cNvSpPr>
            <a:spLocks noGrp="1"/>
          </p:cNvSpPr>
          <p:nvPr>
            <p:ph type="title"/>
          </p:nvPr>
        </p:nvSpPr>
        <p:spPr/>
        <p:txBody>
          <a:bodyPr/>
          <a:lstStyle/>
          <a:p>
            <a:r>
              <a:rPr lang="en-US" b="1" dirty="0">
                <a:latin typeface="+mn-lt"/>
              </a:rPr>
              <a:t>Funding Opportunity Budgeting Guidelines </a:t>
            </a:r>
          </a:p>
        </p:txBody>
      </p:sp>
      <p:sp>
        <p:nvSpPr>
          <p:cNvPr id="4" name="Slide Number Placeholder 3">
            <a:extLst>
              <a:ext uri="{FF2B5EF4-FFF2-40B4-BE49-F238E27FC236}">
                <a16:creationId xmlns:a16="http://schemas.microsoft.com/office/drawing/2014/main" id="{C0ACE535-82EA-1116-0F17-D1C9A9C6342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B07ABED-96AB-6A1C-BCB8-8A57B5B1B754}"/>
              </a:ext>
            </a:extLst>
          </p:cNvPr>
          <p:cNvPicPr>
            <a:picLocks noChangeAspect="1"/>
          </p:cNvPicPr>
          <p:nvPr/>
        </p:nvPicPr>
        <p:blipFill>
          <a:blip r:embed="rId2"/>
          <a:stretch>
            <a:fillRect/>
          </a:stretch>
        </p:blipFill>
        <p:spPr>
          <a:xfrm>
            <a:off x="1331818" y="3429000"/>
            <a:ext cx="9528364" cy="2992599"/>
          </a:xfrm>
          <a:prstGeom prst="rect">
            <a:avLst/>
          </a:prstGeom>
        </p:spPr>
      </p:pic>
      <p:pic>
        <p:nvPicPr>
          <p:cNvPr id="14" name="Content Placeholder 13">
            <a:extLst>
              <a:ext uri="{FF2B5EF4-FFF2-40B4-BE49-F238E27FC236}">
                <a16:creationId xmlns:a16="http://schemas.microsoft.com/office/drawing/2014/main" id="{92B165B5-5A60-DDCA-58B1-4A782F8DAC7B}"/>
              </a:ext>
            </a:extLst>
          </p:cNvPr>
          <p:cNvPicPr>
            <a:picLocks noGrp="1" noChangeAspect="1"/>
          </p:cNvPicPr>
          <p:nvPr>
            <p:ph idx="1"/>
          </p:nvPr>
        </p:nvPicPr>
        <p:blipFill>
          <a:blip r:embed="rId3"/>
          <a:stretch>
            <a:fillRect/>
          </a:stretch>
        </p:blipFill>
        <p:spPr>
          <a:xfrm>
            <a:off x="2018731" y="1785432"/>
            <a:ext cx="8154538" cy="1533739"/>
          </a:xfrm>
        </p:spPr>
      </p:pic>
    </p:spTree>
    <p:extLst>
      <p:ext uri="{BB962C8B-B14F-4D97-AF65-F5344CB8AC3E}">
        <p14:creationId xmlns:p14="http://schemas.microsoft.com/office/powerpoint/2010/main" val="338963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BD7E79-824E-8F18-8038-741C29131DBE}"/>
              </a:ext>
            </a:extLst>
          </p:cNvPr>
          <p:cNvSpPr>
            <a:spLocks noGrp="1"/>
          </p:cNvSpPr>
          <p:nvPr>
            <p:ph type="title"/>
          </p:nvPr>
        </p:nvSpPr>
        <p:spPr>
          <a:xfrm>
            <a:off x="235974" y="1153572"/>
            <a:ext cx="3651260" cy="4461163"/>
          </a:xfrm>
        </p:spPr>
        <p:txBody>
          <a:bodyPr>
            <a:normAutofit/>
          </a:bodyPr>
          <a:lstStyle/>
          <a:p>
            <a:r>
              <a:rPr lang="en-US" b="1" dirty="0">
                <a:solidFill>
                  <a:srgbClr val="FFFFFF"/>
                </a:solidFill>
                <a:latin typeface="+mn-lt"/>
              </a:rPr>
              <a:t>Other Considerations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CCE2B3-C4DE-5E14-4EA0-39AA44FCABDE}"/>
              </a:ext>
            </a:extLst>
          </p:cNvPr>
          <p:cNvSpPr>
            <a:spLocks noGrp="1"/>
          </p:cNvSpPr>
          <p:nvPr>
            <p:ph idx="1"/>
          </p:nvPr>
        </p:nvSpPr>
        <p:spPr>
          <a:xfrm>
            <a:off x="4447308" y="591344"/>
            <a:ext cx="6906491" cy="5585619"/>
          </a:xfrm>
        </p:spPr>
        <p:txBody>
          <a:bodyPr anchor="ctr">
            <a:normAutofit/>
          </a:bodyPr>
          <a:lstStyle/>
          <a:p>
            <a:r>
              <a:rPr lang="en-US" dirty="0"/>
              <a:t>Travel</a:t>
            </a:r>
          </a:p>
          <a:p>
            <a:r>
              <a:rPr lang="en-US" dirty="0"/>
              <a:t>Internal User Fees</a:t>
            </a:r>
          </a:p>
          <a:p>
            <a:r>
              <a:rPr lang="en-US" dirty="0"/>
              <a:t>Capital Equipment &amp; Fabrications vs non-capitalized equipment and supplies</a:t>
            </a:r>
          </a:p>
          <a:p>
            <a:r>
              <a:rPr lang="en-US" dirty="0"/>
              <a:t>External Collaborators: Subaward vs Vendor/Contractors</a:t>
            </a:r>
          </a:p>
          <a:p>
            <a:r>
              <a:rPr lang="en-US" dirty="0"/>
              <a:t>Direct vs Indirect Costs &amp; MTDC</a:t>
            </a:r>
          </a:p>
        </p:txBody>
      </p:sp>
      <p:sp>
        <p:nvSpPr>
          <p:cNvPr id="4" name="Slide Number Placeholder 3">
            <a:extLst>
              <a:ext uri="{FF2B5EF4-FFF2-40B4-BE49-F238E27FC236}">
                <a16:creationId xmlns:a16="http://schemas.microsoft.com/office/drawing/2014/main" id="{A6A53B9C-4746-7850-D50C-AEB376EC79D3}"/>
              </a:ext>
            </a:extLst>
          </p:cNvPr>
          <p:cNvSpPr>
            <a:spLocks noGrp="1"/>
          </p:cNvSpPr>
          <p:nvPr>
            <p:ph type="sldNum" sz="quarter" idx="4"/>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FF4E196-A010-480C-A078-61D4EF757EA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102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4055</TotalTime>
  <Words>3063</Words>
  <Application>Microsoft Office PowerPoint</Application>
  <PresentationFormat>Widescreen</PresentationFormat>
  <Paragraphs>271</Paragraphs>
  <Slides>30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Courier New</vt:lpstr>
      <vt:lpstr>Georgia</vt:lpstr>
      <vt:lpstr>Wingdings</vt:lpstr>
      <vt:lpstr>Custom Design</vt:lpstr>
      <vt:lpstr>Understanding Budgets, Budget Justifications, &amp; Post-Award Implications</vt:lpstr>
      <vt:lpstr>Poll:</vt:lpstr>
      <vt:lpstr>Part I: Budgets</vt:lpstr>
      <vt:lpstr>What is a budget?</vt:lpstr>
      <vt:lpstr>What can we put on a budget?</vt:lpstr>
      <vt:lpstr>Allowable vs. Unallowable Costs</vt:lpstr>
      <vt:lpstr>Where do I begin?</vt:lpstr>
      <vt:lpstr>Funding Opportunity Budgeting Guidelines </vt:lpstr>
      <vt:lpstr>Other Considerations</vt:lpstr>
      <vt:lpstr>Budget Templates</vt:lpstr>
      <vt:lpstr>Best Practices for Cross-Campus Collaboration</vt:lpstr>
      <vt:lpstr>Part II:  Budget Justifications</vt:lpstr>
      <vt:lpstr>Budget Justifications: What and Why?</vt:lpstr>
      <vt:lpstr>Budget Justifications: Why?</vt:lpstr>
      <vt:lpstr>How To Prepare Effective Budget Justifications (For Pre- and Post-Award)</vt:lpstr>
      <vt:lpstr>Typical Expense Categories (NIH/DOD Example)</vt:lpstr>
      <vt:lpstr>Tips for the Narrative…</vt:lpstr>
      <vt:lpstr>Tips for the Narrative, continued</vt:lpstr>
      <vt:lpstr>Budget Justifications and Budget Modifications  (For Pre- &amp; Post-Award)</vt:lpstr>
      <vt:lpstr>Example Budget Justifications</vt:lpstr>
      <vt:lpstr>Summary</vt:lpstr>
      <vt:lpstr>Part III: The Post Award Side</vt:lpstr>
      <vt:lpstr>Budgets           Post Award</vt:lpstr>
      <vt:lpstr>Budget Flexibility</vt:lpstr>
      <vt:lpstr>Edits and Multiple Projects</vt:lpstr>
      <vt:lpstr>Commitments, Cost Share, and Subawards</vt:lpstr>
      <vt:lpstr>Be Aware of Changes From Proposal to Award</vt:lpstr>
      <vt:lpstr>Beware of Budget Errors</vt:lpstr>
      <vt:lpstr>Common Budget Errors (not exhaustive)</vt:lpstr>
      <vt:lpstr>Resources</vt:lpstr>
    </vt:vector>
  </TitlesOfParts>
  <Company>UW-Madison - Research and Sponsored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Hebl</dc:creator>
  <cp:lastModifiedBy>Courtney Griese</cp:lastModifiedBy>
  <cp:revision>90</cp:revision>
  <dcterms:created xsi:type="dcterms:W3CDTF">2017-07-11T15:13:22Z</dcterms:created>
  <dcterms:modified xsi:type="dcterms:W3CDTF">2024-11-07T14:27:39Z</dcterms:modified>
</cp:coreProperties>
</file>